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70" r:id="rId2"/>
    <p:sldId id="257" r:id="rId3"/>
    <p:sldId id="369" r:id="rId4"/>
    <p:sldId id="390" r:id="rId5"/>
    <p:sldId id="396" r:id="rId6"/>
    <p:sldId id="397" r:id="rId7"/>
    <p:sldId id="398" r:id="rId8"/>
    <p:sldId id="266" r:id="rId9"/>
    <p:sldId id="294" r:id="rId10"/>
    <p:sldId id="295" r:id="rId11"/>
    <p:sldId id="336" r:id="rId12"/>
    <p:sldId id="296" r:id="rId13"/>
    <p:sldId id="297" r:id="rId14"/>
    <p:sldId id="298" r:id="rId15"/>
    <p:sldId id="261" r:id="rId16"/>
    <p:sldId id="262" r:id="rId17"/>
    <p:sldId id="320" r:id="rId18"/>
    <p:sldId id="311" r:id="rId19"/>
    <p:sldId id="327" r:id="rId20"/>
    <p:sldId id="330" r:id="rId21"/>
    <p:sldId id="313" r:id="rId22"/>
    <p:sldId id="314" r:id="rId23"/>
    <p:sldId id="399" r:id="rId24"/>
    <p:sldId id="312" r:id="rId25"/>
    <p:sldId id="325" r:id="rId26"/>
    <p:sldId id="317" r:id="rId27"/>
    <p:sldId id="333" r:id="rId28"/>
    <p:sldId id="331" r:id="rId29"/>
    <p:sldId id="332" r:id="rId30"/>
    <p:sldId id="395" r:id="rId31"/>
    <p:sldId id="381" r:id="rId32"/>
    <p:sldId id="318" r:id="rId33"/>
    <p:sldId id="323" r:id="rId34"/>
    <p:sldId id="394" r:id="rId35"/>
    <p:sldId id="353" r:id="rId36"/>
    <p:sldId id="347" r:id="rId37"/>
    <p:sldId id="348" r:id="rId38"/>
    <p:sldId id="354" r:id="rId39"/>
    <p:sldId id="269" r:id="rId40"/>
    <p:sldId id="384" r:id="rId41"/>
    <p:sldId id="387" r:id="rId42"/>
    <p:sldId id="386" r:id="rId43"/>
    <p:sldId id="367" r:id="rId44"/>
    <p:sldId id="380" r:id="rId45"/>
    <p:sldId id="385" r:id="rId46"/>
    <p:sldId id="350" r:id="rId47"/>
    <p:sldId id="393" r:id="rId48"/>
    <p:sldId id="391" r:id="rId49"/>
    <p:sldId id="376" r:id="rId50"/>
    <p:sldId id="377" r:id="rId51"/>
    <p:sldId id="358" r:id="rId52"/>
    <p:sldId id="356" r:id="rId53"/>
    <p:sldId id="388" r:id="rId54"/>
    <p:sldId id="373" r:id="rId55"/>
    <p:sldId id="378" r:id="rId56"/>
    <p:sldId id="280" r:id="rId57"/>
    <p:sldId id="374" r:id="rId58"/>
    <p:sldId id="375" r:id="rId59"/>
    <p:sldId id="379" r:id="rId60"/>
    <p:sldId id="372" r:id="rId61"/>
    <p:sldId id="383" r:id="rId62"/>
    <p:sldId id="382" r:id="rId63"/>
    <p:sldId id="304" r:id="rId64"/>
    <p:sldId id="293" r:id="rId65"/>
    <p:sldId id="321" r:id="rId66"/>
    <p:sldId id="351" r:id="rId67"/>
    <p:sldId id="400" r:id="rId68"/>
    <p:sldId id="401" r:id="rId69"/>
    <p:sldId id="339" r:id="rId70"/>
    <p:sldId id="284" r:id="rId71"/>
    <p:sldId id="352" r:id="rId72"/>
    <p:sldId id="290" r:id="rId73"/>
    <p:sldId id="291" r:id="rId74"/>
    <p:sldId id="292" r:id="rId75"/>
    <p:sldId id="287" r:id="rId76"/>
    <p:sldId id="286" r:id="rId77"/>
    <p:sldId id="344" r:id="rId78"/>
    <p:sldId id="345" r:id="rId79"/>
    <p:sldId id="359" r:id="rId80"/>
    <p:sldId id="365" r:id="rId81"/>
    <p:sldId id="36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14"/>
      </p:cViewPr>
      <p:guideLst>
        <p:guide orient="horz" pos="2160"/>
        <p:guide pos="3840"/>
      </p:guideLst>
    </p:cSldViewPr>
  </p:slideViewPr>
  <p:notesTextViewPr>
    <p:cViewPr>
      <p:scale>
        <a:sx n="1" d="1"/>
        <a:sy n="1" d="1"/>
      </p:scale>
      <p:origin x="0" y="0"/>
    </p:cViewPr>
  </p:notesTextViewPr>
  <p:sorterViewPr>
    <p:cViewPr>
      <p:scale>
        <a:sx n="75" d="100"/>
        <a:sy n="75" d="100"/>
      </p:scale>
      <p:origin x="0" y="-89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3B98-738C-4DF7-BEEC-D25CD7E0BFFD}" type="datetimeFigureOut">
              <a:rPr lang="en-US" smtClean="0"/>
              <a:pPr/>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4AEE7-B003-40D5-8F99-7F024C208462}" type="slidenum">
              <a:rPr lang="en-US" smtClean="0"/>
              <a:pPr/>
              <a:t>‹#›</a:t>
            </a:fld>
            <a:endParaRPr lang="en-US"/>
          </a:p>
        </p:txBody>
      </p:sp>
    </p:spTree>
    <p:extLst>
      <p:ext uri="{BB962C8B-B14F-4D97-AF65-F5344CB8AC3E}">
        <p14:creationId xmlns:p14="http://schemas.microsoft.com/office/powerpoint/2010/main" val="3205083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H3 K27 and H3 G34 distinct from IDH-wt GBM</a:t>
            </a:r>
          </a:p>
          <a:p>
            <a:endParaRPr lang="en-US" dirty="0"/>
          </a:p>
        </p:txBody>
      </p:sp>
      <p:sp>
        <p:nvSpPr>
          <p:cNvPr id="4" name="Slide Number Placeholder 3"/>
          <p:cNvSpPr>
            <a:spLocks noGrp="1"/>
          </p:cNvSpPr>
          <p:nvPr>
            <p:ph type="sldNum" sz="quarter" idx="10"/>
          </p:nvPr>
        </p:nvSpPr>
        <p:spPr/>
        <p:txBody>
          <a:bodyPr/>
          <a:lstStyle/>
          <a:p>
            <a:fld id="{22D4AEE7-B003-40D5-8F99-7F024C208462}"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44</a:t>
            </a:fld>
            <a:endParaRPr lang="en-US" dirty="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47</a:t>
            </a:fld>
            <a:endParaRPr lang="en-US" dirty="0">
              <a:latin typeface="Arial" charset="0"/>
            </a:endParaRPr>
          </a:p>
        </p:txBody>
      </p:sp>
    </p:spTree>
    <p:extLst>
      <p:ext uri="{BB962C8B-B14F-4D97-AF65-F5344CB8AC3E}">
        <p14:creationId xmlns:p14="http://schemas.microsoft.com/office/powerpoint/2010/main" val="239690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48</a:t>
            </a:fld>
            <a:endParaRPr lang="en-US" dirty="0">
              <a:latin typeface="Arial" charset="0"/>
            </a:endParaRPr>
          </a:p>
        </p:txBody>
      </p:sp>
    </p:spTree>
    <p:extLst>
      <p:ext uri="{BB962C8B-B14F-4D97-AF65-F5344CB8AC3E}">
        <p14:creationId xmlns:p14="http://schemas.microsoft.com/office/powerpoint/2010/main" val="18920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49</a:t>
            </a:fld>
            <a:endParaRPr lang="en-US" dirty="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50</a:t>
            </a:fld>
            <a:endParaRPr lang="en-US" dirty="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3397450-E350-4545-ACD9-2BCBD92260B5}" type="slidenum">
              <a:rPr lang="en-US"/>
              <a:pPr/>
              <a:t>54</a:t>
            </a:fld>
            <a:endParaRPr lang="en-US"/>
          </a:p>
        </p:txBody>
      </p:sp>
      <p:sp>
        <p:nvSpPr>
          <p:cNvPr id="4097" name="Rectangle 1"/>
          <p:cNvSpPr txBox="1">
            <a:spLocks noGrp="1" noRot="1" noChangeAspect="1" noChangeArrowheads="1"/>
          </p:cNvSpPr>
          <p:nvPr>
            <p:ph type="sldImg"/>
          </p:nvPr>
        </p:nvSpPr>
        <p:spPr bwMode="auto">
          <a:xfrm>
            <a:off x="382588" y="695325"/>
            <a:ext cx="6091237" cy="3427413"/>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685512" y="4343230"/>
            <a:ext cx="5486976" cy="4115139"/>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55</a:t>
            </a:fld>
            <a:endParaRPr lang="en-US" dirty="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F1541EA-9BA2-492C-B104-98A934B2B7DC}" type="slidenum">
              <a:rPr lang="en-US"/>
              <a:pPr/>
              <a:t>57</a:t>
            </a:fld>
            <a:endParaRPr lang="en-US"/>
          </a:p>
        </p:txBody>
      </p:sp>
      <p:sp>
        <p:nvSpPr>
          <p:cNvPr id="4097" name="Rectangle 1"/>
          <p:cNvSpPr txBox="1">
            <a:spLocks noGrp="1" noRot="1" noChangeAspect="1" noChangeArrowheads="1"/>
          </p:cNvSpPr>
          <p:nvPr>
            <p:ph type="sldImg"/>
          </p:nvPr>
        </p:nvSpPr>
        <p:spPr bwMode="auto">
          <a:xfrm>
            <a:off x="382588" y="695325"/>
            <a:ext cx="6091237" cy="3427413"/>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685512" y="4343230"/>
            <a:ext cx="5486976" cy="4115139"/>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150F45E-3A52-4FC1-A47A-BD272B248D06}" type="slidenum">
              <a:rPr lang="en-US"/>
              <a:pPr/>
              <a:t>58</a:t>
            </a:fld>
            <a:endParaRPr lang="en-US"/>
          </a:p>
        </p:txBody>
      </p:sp>
      <p:sp>
        <p:nvSpPr>
          <p:cNvPr id="4097" name="Rectangle 1"/>
          <p:cNvSpPr txBox="1">
            <a:spLocks noGrp="1" noRot="1" noChangeAspect="1" noChangeArrowheads="1"/>
          </p:cNvSpPr>
          <p:nvPr>
            <p:ph type="sldImg"/>
          </p:nvPr>
        </p:nvSpPr>
        <p:spPr bwMode="auto">
          <a:xfrm>
            <a:off x="382588" y="695325"/>
            <a:ext cx="6091237" cy="3427413"/>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685512" y="4343230"/>
            <a:ext cx="5486976" cy="4115139"/>
          </a:xfrm>
          <a:prstGeom prst="rect">
            <a:avLst/>
          </a:prstGeom>
          <a:noFill/>
          <a:ln cap="flat">
            <a:round/>
            <a:headEnd/>
            <a:tailEnd/>
          </a:ln>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59</a:t>
            </a:fld>
            <a:endParaRPr lang="en-US" dirty="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matter connects, grey matter has the astrocytes, </a:t>
            </a:r>
            <a:r>
              <a:rPr lang="en-US" dirty="0" err="1"/>
              <a:t>oligodendroglial</a:t>
            </a:r>
            <a:r>
              <a:rPr lang="en-US" dirty="0"/>
              <a:t> cells</a:t>
            </a:r>
          </a:p>
        </p:txBody>
      </p:sp>
      <p:sp>
        <p:nvSpPr>
          <p:cNvPr id="4" name="Slide Number Placeholder 3"/>
          <p:cNvSpPr>
            <a:spLocks noGrp="1"/>
          </p:cNvSpPr>
          <p:nvPr>
            <p:ph type="sldNum" sz="quarter" idx="10"/>
          </p:nvPr>
        </p:nvSpPr>
        <p:spPr/>
        <p:txBody>
          <a:bodyPr/>
          <a:lstStyle/>
          <a:p>
            <a:fld id="{22D4AEE7-B003-40D5-8F99-7F024C208462}" type="slidenum">
              <a:rPr lang="en-US" smtClean="0"/>
              <a:pPr/>
              <a:t>9</a:t>
            </a:fld>
            <a:endParaRPr lang="en-US"/>
          </a:p>
        </p:txBody>
      </p:sp>
    </p:spTree>
    <p:extLst>
      <p:ext uri="{BB962C8B-B14F-4D97-AF65-F5344CB8AC3E}">
        <p14:creationId xmlns:p14="http://schemas.microsoft.com/office/powerpoint/2010/main" val="3123072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57066" indent="-291179" eaLnBrk="0" hangingPunct="0">
              <a:defRPr>
                <a:solidFill>
                  <a:schemeClr val="tx1"/>
                </a:solidFill>
                <a:latin typeface="Arial" charset="0"/>
              </a:defRPr>
            </a:lvl2pPr>
            <a:lvl3pPr marL="1164717" indent="-232943" eaLnBrk="0" hangingPunct="0">
              <a:defRPr>
                <a:solidFill>
                  <a:schemeClr val="tx1"/>
                </a:solidFill>
                <a:latin typeface="Arial" charset="0"/>
              </a:defRPr>
            </a:lvl3pPr>
            <a:lvl4pPr marL="1630604" indent="-232943" eaLnBrk="0" hangingPunct="0">
              <a:defRPr>
                <a:solidFill>
                  <a:schemeClr val="tx1"/>
                </a:solidFill>
                <a:latin typeface="Arial" charset="0"/>
              </a:defRPr>
            </a:lvl4pPr>
            <a:lvl5pPr marL="2096491" indent="-232943" eaLnBrk="0" hangingPunct="0">
              <a:defRPr>
                <a:solidFill>
                  <a:schemeClr val="tx1"/>
                </a:solidFill>
                <a:latin typeface="Arial" charset="0"/>
              </a:defRPr>
            </a:lvl5pPr>
            <a:lvl6pPr marL="2562377" indent="-232943" eaLnBrk="0" fontAlgn="base" hangingPunct="0">
              <a:spcBef>
                <a:spcPct val="0"/>
              </a:spcBef>
              <a:spcAft>
                <a:spcPct val="0"/>
              </a:spcAft>
              <a:defRPr>
                <a:solidFill>
                  <a:schemeClr val="tx1"/>
                </a:solidFill>
                <a:latin typeface="Arial" charset="0"/>
              </a:defRPr>
            </a:lvl6pPr>
            <a:lvl7pPr marL="3028264" indent="-232943" eaLnBrk="0" fontAlgn="base" hangingPunct="0">
              <a:spcBef>
                <a:spcPct val="0"/>
              </a:spcBef>
              <a:spcAft>
                <a:spcPct val="0"/>
              </a:spcAft>
              <a:defRPr>
                <a:solidFill>
                  <a:schemeClr val="tx1"/>
                </a:solidFill>
                <a:latin typeface="Arial" charset="0"/>
              </a:defRPr>
            </a:lvl7pPr>
            <a:lvl8pPr marL="3494151" indent="-232943" eaLnBrk="0" fontAlgn="base" hangingPunct="0">
              <a:spcBef>
                <a:spcPct val="0"/>
              </a:spcBef>
              <a:spcAft>
                <a:spcPct val="0"/>
              </a:spcAft>
              <a:defRPr>
                <a:solidFill>
                  <a:schemeClr val="tx1"/>
                </a:solidFill>
                <a:latin typeface="Arial" charset="0"/>
              </a:defRPr>
            </a:lvl8pPr>
            <a:lvl9pPr marL="3960038" indent="-232943" eaLnBrk="0" fontAlgn="base" hangingPunct="0">
              <a:spcBef>
                <a:spcPct val="0"/>
              </a:spcBef>
              <a:spcAft>
                <a:spcPct val="0"/>
              </a:spcAft>
              <a:defRPr>
                <a:solidFill>
                  <a:schemeClr val="tx1"/>
                </a:solidFill>
                <a:latin typeface="Arial" charset="0"/>
              </a:defRPr>
            </a:lvl9pPr>
          </a:lstStyle>
          <a:p>
            <a:pPr eaLnBrk="1" hangingPunct="1"/>
            <a:fld id="{4807673E-D94B-4C98-A5BA-FA6F33851F56}" type="slidenum">
              <a:rPr lang="en-US"/>
              <a:pPr eaLnBrk="1" hangingPunct="1"/>
              <a:t>65</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ja-JP" dirty="0"/>
              <a:t>A word about volumes: 80-90% of recurrences are within 2cm of the tumor seen </a:t>
            </a:r>
            <a:r>
              <a:rPr lang="en-US" altLang="ja-JP" dirty="0" err="1"/>
              <a:t>radiographically</a:t>
            </a:r>
            <a:r>
              <a:rPr lang="en-US" altLang="ja-JP" dirty="0"/>
              <a:t>. In the case of simultaneous integrated boost, MD Anderson practice is to add 2cm to the GTV contour to define that as CTV – this plus a PTV margin gets the PTV1 dose, and the simultaneous integrated boost is prescribed to the GTV + PTV margin.  The decision of whether to cover edema is a topic of debate around the country – traditional RTOG volumes have called for edema to be included in the initial volume from which the CTV is expanded.  Historically, MD Anderson has not factored edema in to the initial GTV contour – but there is some physician preference and variability.</a:t>
            </a:r>
            <a:endParaRPr lang="en-US" dirty="0"/>
          </a:p>
        </p:txBody>
      </p:sp>
    </p:spTree>
    <p:extLst>
      <p:ext uri="{BB962C8B-B14F-4D97-AF65-F5344CB8AC3E}">
        <p14:creationId xmlns:p14="http://schemas.microsoft.com/office/powerpoint/2010/main" val="516895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a:t>Inferiorly to superiorly, stay medial to temporal horn of lateral ventricle (when visible), contour gray matter posteriorly until no longer abuts the border of the atrium of the LV</a:t>
            </a:r>
            <a:endParaRPr lang="en-US" dirty="0"/>
          </a:p>
          <a:p>
            <a:endParaRPr lang="en-US" dirty="0"/>
          </a:p>
        </p:txBody>
      </p:sp>
      <p:sp>
        <p:nvSpPr>
          <p:cNvPr id="4" name="Slide Number Placeholder 3"/>
          <p:cNvSpPr>
            <a:spLocks noGrp="1"/>
          </p:cNvSpPr>
          <p:nvPr>
            <p:ph type="sldNum" sz="quarter" idx="10"/>
          </p:nvPr>
        </p:nvSpPr>
        <p:spPr/>
        <p:txBody>
          <a:bodyPr/>
          <a:lstStyle/>
          <a:p>
            <a:fld id="{825B6C5F-A05A-414B-95D8-46FAFBCEAEBA}" type="slidenum">
              <a:rPr lang="en-US" smtClean="0"/>
              <a:pPr/>
              <a:t>72</a:t>
            </a:fld>
            <a:endParaRPr lang="en-US"/>
          </a:p>
        </p:txBody>
      </p:sp>
    </p:spTree>
    <p:extLst>
      <p:ext uri="{BB962C8B-B14F-4D97-AF65-F5344CB8AC3E}">
        <p14:creationId xmlns:p14="http://schemas.microsoft.com/office/powerpoint/2010/main" val="159709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9" name="Shape 1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White matter tracts</a:t>
            </a:r>
          </a:p>
        </p:txBody>
      </p:sp>
      <p:sp>
        <p:nvSpPr>
          <p:cNvPr id="4" name="Slide Number Placeholder 3"/>
          <p:cNvSpPr>
            <a:spLocks noGrp="1"/>
          </p:cNvSpPr>
          <p:nvPr>
            <p:ph type="sldNum" sz="quarter" idx="10"/>
          </p:nvPr>
        </p:nvSpPr>
        <p:spPr/>
        <p:txBody>
          <a:bodyPr/>
          <a:lstStyle/>
          <a:p>
            <a:fld id="{22D4AEE7-B003-40D5-8F99-7F024C208462}" type="slidenum">
              <a:rPr lang="en-US" smtClean="0"/>
              <a:pPr/>
              <a:t>16</a:t>
            </a:fld>
            <a:endParaRPr lang="en-US"/>
          </a:p>
        </p:txBody>
      </p:sp>
    </p:spTree>
    <p:extLst>
      <p:ext uri="{BB962C8B-B14F-4D97-AF65-F5344CB8AC3E}">
        <p14:creationId xmlns:p14="http://schemas.microsoft.com/office/powerpoint/2010/main" val="2323159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err="1">
                <a:solidFill>
                  <a:schemeClr val="tx1"/>
                </a:solidFill>
                <a:latin typeface="+mn-lt"/>
                <a:ea typeface="+mn-ea"/>
                <a:cs typeface="+mn-cs"/>
              </a:rPr>
              <a:t>Histopathologic</a:t>
            </a:r>
            <a:r>
              <a:rPr lang="en-US" sz="1200" kern="1200" dirty="0">
                <a:solidFill>
                  <a:schemeClr val="tx1"/>
                </a:solidFill>
                <a:latin typeface="+mn-lt"/>
                <a:ea typeface="+mn-ea"/>
                <a:cs typeface="+mn-cs"/>
              </a:rPr>
              <a:t> progression of infiltrating astrocytoma (</a:t>
            </a:r>
            <a:r>
              <a:rPr lang="en-US" sz="1200" b="1" kern="1200" dirty="0">
                <a:solidFill>
                  <a:schemeClr val="tx1"/>
                </a:solidFill>
                <a:latin typeface="+mn-lt"/>
                <a:ea typeface="+mn-ea"/>
                <a:cs typeface="+mn-cs"/>
              </a:rPr>
              <a:t>WHO grade II, </a:t>
            </a:r>
            <a:r>
              <a:rPr lang="en-US" sz="1200" kern="1200" dirty="0">
                <a:solidFill>
                  <a:schemeClr val="tx1"/>
                </a:solidFill>
                <a:latin typeface="+mn-lt"/>
                <a:ea typeface="+mn-ea"/>
                <a:cs typeface="+mn-cs"/>
              </a:rPr>
              <a:t>left) to </a:t>
            </a:r>
            <a:r>
              <a:rPr lang="en-US" sz="1200" kern="1200" dirty="0" err="1">
                <a:solidFill>
                  <a:schemeClr val="tx1"/>
                </a:solidFill>
                <a:latin typeface="+mn-lt"/>
                <a:ea typeface="+mn-ea"/>
                <a:cs typeface="+mn-cs"/>
              </a:rPr>
              <a:t>glioblastoma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multiforme</a:t>
            </a:r>
            <a:r>
              <a:rPr lang="en-US" sz="1200" kern="1200" dirty="0">
                <a:solidFill>
                  <a:schemeClr val="tx1"/>
                </a:solidFill>
                <a:latin typeface="+mn-lt"/>
                <a:ea typeface="+mn-ea"/>
                <a:cs typeface="+mn-cs"/>
              </a:rPr>
              <a:t> (GBM; WHO grade IV, right).</a:t>
            </a:r>
          </a:p>
          <a:p>
            <a:pPr marL="228600" indent="-228600">
              <a:buAutoNum type="arabicPeriod"/>
            </a:pPr>
            <a:r>
              <a:rPr lang="en-US" sz="1200" u="sng" kern="1200" dirty="0">
                <a:solidFill>
                  <a:schemeClr val="tx1"/>
                </a:solidFill>
                <a:latin typeface="+mn-lt"/>
                <a:ea typeface="+mn-ea"/>
                <a:cs typeface="+mn-cs"/>
              </a:rPr>
              <a:t>In grade II </a:t>
            </a:r>
            <a:r>
              <a:rPr lang="en-US" sz="1200" kern="1200" dirty="0">
                <a:solidFill>
                  <a:schemeClr val="tx1"/>
                </a:solidFill>
                <a:latin typeface="+mn-lt"/>
                <a:ea typeface="+mn-ea"/>
                <a:cs typeface="+mn-cs"/>
              </a:rPr>
              <a:t>infiltrating </a:t>
            </a:r>
            <a:r>
              <a:rPr lang="en-US" sz="1200" kern="1200" dirty="0" err="1">
                <a:solidFill>
                  <a:schemeClr val="tx1"/>
                </a:solidFill>
                <a:latin typeface="+mn-lt"/>
                <a:ea typeface="+mn-ea"/>
                <a:cs typeface="+mn-cs"/>
              </a:rPr>
              <a:t>astrocytomas</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individual tumor cells percolate through CNS parenchyma (arrowheads)</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Vascular architecture and density are similar </a:t>
            </a:r>
            <a:r>
              <a:rPr lang="en-US" sz="1200" kern="1200" dirty="0">
                <a:solidFill>
                  <a:schemeClr val="tx1"/>
                </a:solidFill>
                <a:latin typeface="+mn-lt"/>
                <a:ea typeface="+mn-ea"/>
                <a:cs typeface="+mn-cs"/>
              </a:rPr>
              <a:t>to that in normal brain white matter (arrows). </a:t>
            </a:r>
          </a:p>
          <a:p>
            <a:pPr marL="228600" indent="-228600">
              <a:buAutoNum type="arabicPeriod"/>
            </a:pPr>
            <a:r>
              <a:rPr lang="en-US" sz="1200" kern="1200" dirty="0">
                <a:solidFill>
                  <a:schemeClr val="tx1"/>
                </a:solidFill>
                <a:latin typeface="+mn-lt"/>
                <a:ea typeface="+mn-ea"/>
                <a:cs typeface="+mn-cs"/>
              </a:rPr>
              <a:t>Astrocytoma cells become more numerous, </a:t>
            </a:r>
            <a:r>
              <a:rPr lang="en-US" sz="1200" b="1" kern="1200" dirty="0">
                <a:solidFill>
                  <a:schemeClr val="tx1"/>
                </a:solidFill>
                <a:latin typeface="+mn-lt"/>
                <a:ea typeface="+mn-ea"/>
                <a:cs typeface="+mn-cs"/>
              </a:rPr>
              <a:t>atypical</a:t>
            </a:r>
            <a:r>
              <a:rPr lang="en-US" sz="1200" kern="1200" dirty="0">
                <a:solidFill>
                  <a:schemeClr val="tx1"/>
                </a:solidFill>
                <a:latin typeface="+mn-lt"/>
                <a:ea typeface="+mn-ea"/>
                <a:cs typeface="+mn-cs"/>
              </a:rPr>
              <a:t>, and show occasional </a:t>
            </a:r>
            <a:r>
              <a:rPr lang="en-US" sz="1200" b="1" kern="1200" dirty="0">
                <a:solidFill>
                  <a:schemeClr val="tx1"/>
                </a:solidFill>
                <a:latin typeface="+mn-lt"/>
                <a:ea typeface="+mn-ea"/>
                <a:cs typeface="+mn-cs"/>
              </a:rPr>
              <a:t>mitotic</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figures</a:t>
            </a:r>
            <a:r>
              <a:rPr lang="en-US" sz="1200" kern="1200" dirty="0">
                <a:solidFill>
                  <a:schemeClr val="tx1"/>
                </a:solidFill>
                <a:latin typeface="+mn-lt"/>
                <a:ea typeface="+mn-ea"/>
                <a:cs typeface="+mn-cs"/>
              </a:rPr>
              <a:t> in anaplastic astrocytoma (AA; WHO grade III). </a:t>
            </a:r>
            <a:r>
              <a:rPr lang="en-US" sz="1200" b="1" kern="1200" dirty="0">
                <a:solidFill>
                  <a:schemeClr val="tx1"/>
                </a:solidFill>
                <a:latin typeface="+mn-lt"/>
                <a:ea typeface="+mn-ea"/>
                <a:cs typeface="+mn-cs"/>
              </a:rPr>
              <a:t>Vessels in AA are more numerous </a:t>
            </a:r>
            <a:r>
              <a:rPr lang="en-US" sz="1200" kern="1200" dirty="0">
                <a:solidFill>
                  <a:schemeClr val="tx1"/>
                </a:solidFill>
                <a:latin typeface="+mn-lt"/>
                <a:ea typeface="+mn-ea"/>
                <a:cs typeface="+mn-cs"/>
              </a:rPr>
              <a:t>and often are dilated or have thickened walls (arrows).</a:t>
            </a:r>
          </a:p>
          <a:p>
            <a:pPr marL="228600" indent="-228600">
              <a:buAutoNum type="arabicPeriod"/>
            </a:pPr>
            <a:r>
              <a:rPr lang="en-US" sz="1200" kern="1200" dirty="0">
                <a:solidFill>
                  <a:schemeClr val="tx1"/>
                </a:solidFill>
                <a:latin typeface="+mn-lt"/>
                <a:ea typeface="+mn-ea"/>
                <a:cs typeface="+mn-cs"/>
              </a:rPr>
              <a:t> In </a:t>
            </a:r>
            <a:r>
              <a:rPr lang="en-US" sz="1200" kern="1200" dirty="0" err="1">
                <a:solidFill>
                  <a:schemeClr val="tx1"/>
                </a:solidFill>
                <a:latin typeface="+mn-lt"/>
                <a:ea typeface="+mn-ea"/>
                <a:cs typeface="+mn-cs"/>
              </a:rPr>
              <a:t>glioblastoma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multiforme</a:t>
            </a:r>
            <a:r>
              <a:rPr lang="en-US" sz="1200" kern="1200" dirty="0">
                <a:solidFill>
                  <a:schemeClr val="tx1"/>
                </a:solidFill>
                <a:latin typeface="+mn-lt"/>
                <a:ea typeface="+mn-ea"/>
                <a:cs typeface="+mn-cs"/>
              </a:rPr>
              <a:t>, </a:t>
            </a:r>
            <a:r>
              <a:rPr lang="en-US" sz="1200" b="1" kern="1200" dirty="0" err="1">
                <a:solidFill>
                  <a:schemeClr val="tx1"/>
                </a:solidFill>
                <a:latin typeface="+mn-lt"/>
                <a:ea typeface="+mn-ea"/>
                <a:cs typeface="+mn-cs"/>
              </a:rPr>
              <a:t>microvascular</a:t>
            </a:r>
            <a:r>
              <a:rPr lang="en-US" sz="1200" b="1" kern="1200" dirty="0">
                <a:solidFill>
                  <a:schemeClr val="tx1"/>
                </a:solidFill>
                <a:latin typeface="+mn-lt"/>
                <a:ea typeface="+mn-ea"/>
                <a:cs typeface="+mn-cs"/>
              </a:rPr>
              <a:t> hyperplasia</a:t>
            </a:r>
            <a:r>
              <a:rPr lang="en-US" sz="1200" kern="1200" dirty="0">
                <a:solidFill>
                  <a:schemeClr val="tx1"/>
                </a:solidFill>
                <a:latin typeface="+mn-lt"/>
                <a:ea typeface="+mn-ea"/>
                <a:cs typeface="+mn-cs"/>
              </a:rPr>
              <a:t>, including </a:t>
            </a:r>
            <a:r>
              <a:rPr lang="en-US" sz="1200" kern="1200" dirty="0" err="1">
                <a:solidFill>
                  <a:schemeClr val="tx1"/>
                </a:solidFill>
                <a:latin typeface="+mn-lt"/>
                <a:ea typeface="+mn-ea"/>
                <a:cs typeface="+mn-cs"/>
              </a:rPr>
              <a:t>glomeruloid</a:t>
            </a:r>
            <a:r>
              <a:rPr lang="en-US" sz="1200" kern="1200" dirty="0">
                <a:solidFill>
                  <a:schemeClr val="tx1"/>
                </a:solidFill>
                <a:latin typeface="+mn-lt"/>
                <a:ea typeface="+mn-ea"/>
                <a:cs typeface="+mn-cs"/>
              </a:rPr>
              <a:t> vascular proliferation (arrow), and </a:t>
            </a:r>
            <a:r>
              <a:rPr lang="en-US" sz="1200" b="1" kern="1200" dirty="0">
                <a:solidFill>
                  <a:schemeClr val="tx1"/>
                </a:solidFill>
                <a:latin typeface="+mn-lt"/>
                <a:ea typeface="+mn-ea"/>
                <a:cs typeface="+mn-cs"/>
              </a:rPr>
              <a:t>necrosis</a:t>
            </a:r>
            <a:r>
              <a:rPr lang="en-US" sz="1200" kern="1200" dirty="0">
                <a:solidFill>
                  <a:schemeClr val="tx1"/>
                </a:solidFill>
                <a:latin typeface="+mn-lt"/>
                <a:ea typeface="+mn-ea"/>
                <a:cs typeface="+mn-cs"/>
              </a:rPr>
              <a:t> with</a:t>
            </a:r>
            <a:r>
              <a:rPr lang="en-US" sz="1200" b="1" kern="1200" dirty="0">
                <a:solidFill>
                  <a:schemeClr val="tx1"/>
                </a:solidFill>
                <a:latin typeface="+mn-lt"/>
                <a:ea typeface="+mn-ea"/>
                <a:cs typeface="+mn-cs"/>
              </a:rPr>
              <a:t> </a:t>
            </a:r>
            <a:r>
              <a:rPr lang="en-US" sz="1200" b="1" kern="1200" dirty="0" err="1">
                <a:solidFill>
                  <a:schemeClr val="tx1"/>
                </a:solidFill>
                <a:latin typeface="+mn-lt"/>
                <a:ea typeface="+mn-ea"/>
                <a:cs typeface="+mn-cs"/>
              </a:rPr>
              <a:t>pseudopalisading</a:t>
            </a:r>
            <a:r>
              <a:rPr lang="en-US" sz="1200" b="1" kern="1200" dirty="0">
                <a:solidFill>
                  <a:schemeClr val="tx1"/>
                </a:solidFill>
                <a:latin typeface="+mn-lt"/>
                <a:ea typeface="+mn-ea"/>
                <a:cs typeface="+mn-cs"/>
              </a:rPr>
              <a:t> tumor cells </a:t>
            </a:r>
            <a:r>
              <a:rPr lang="en-US" sz="1200" kern="1200" dirty="0">
                <a:solidFill>
                  <a:schemeClr val="tx1"/>
                </a:solidFill>
                <a:latin typeface="+mn-lt"/>
                <a:ea typeface="+mn-ea"/>
                <a:cs typeface="+mn-cs"/>
              </a:rPr>
              <a:t>are seen (asterisk within necrotic center). </a:t>
            </a:r>
            <a:r>
              <a:rPr lang="en-US" sz="1200" b="1" kern="1200" dirty="0" err="1">
                <a:solidFill>
                  <a:schemeClr val="tx1"/>
                </a:solidFill>
                <a:latin typeface="+mn-lt"/>
                <a:ea typeface="+mn-ea"/>
                <a:cs typeface="+mn-cs"/>
              </a:rPr>
              <a:t>Microvascular</a:t>
            </a:r>
            <a:r>
              <a:rPr lang="en-US" sz="1200" b="1" kern="1200" dirty="0">
                <a:solidFill>
                  <a:schemeClr val="tx1"/>
                </a:solidFill>
                <a:latin typeface="+mn-lt"/>
                <a:ea typeface="+mn-ea"/>
                <a:cs typeface="+mn-cs"/>
              </a:rPr>
              <a:t> hyperplasia </a:t>
            </a:r>
            <a:r>
              <a:rPr lang="en-US" sz="1200" kern="1200" dirty="0">
                <a:solidFill>
                  <a:schemeClr val="tx1"/>
                </a:solidFill>
                <a:latin typeface="+mn-lt"/>
                <a:ea typeface="+mn-ea"/>
                <a:cs typeface="+mn-cs"/>
              </a:rPr>
              <a:t>is often noted in zones surrounding </a:t>
            </a:r>
            <a:r>
              <a:rPr lang="en-US" sz="1200" kern="1200" dirty="0" err="1">
                <a:solidFill>
                  <a:schemeClr val="tx1"/>
                </a:solidFill>
                <a:latin typeface="+mn-lt"/>
                <a:ea typeface="+mn-ea"/>
                <a:cs typeface="+mn-cs"/>
              </a:rPr>
              <a:t>pseudopalisading</a:t>
            </a:r>
            <a:r>
              <a:rPr lang="en-US" sz="1200" kern="1200" dirty="0">
                <a:solidFill>
                  <a:schemeClr val="tx1"/>
                </a:solidFill>
                <a:latin typeface="+mn-lt"/>
                <a:ea typeface="+mn-ea"/>
                <a:cs typeface="+mn-cs"/>
              </a:rPr>
              <a:t> necrosis.</a:t>
            </a:r>
            <a:endParaRPr lang="en-US" dirty="0"/>
          </a:p>
        </p:txBody>
      </p:sp>
      <p:sp>
        <p:nvSpPr>
          <p:cNvPr id="4" name="Slide Number Placeholder 3"/>
          <p:cNvSpPr>
            <a:spLocks noGrp="1"/>
          </p:cNvSpPr>
          <p:nvPr>
            <p:ph type="sldNum" sz="quarter" idx="10"/>
          </p:nvPr>
        </p:nvSpPr>
        <p:spPr/>
        <p:txBody>
          <a:bodyPr/>
          <a:lstStyle/>
          <a:p>
            <a:fld id="{61B420C4-1628-814D-8CE5-B855BF6B1FF3}" type="slidenum">
              <a:rPr lang="en-US" smtClean="0"/>
              <a:pPr/>
              <a:t>18</a:t>
            </a:fld>
            <a:endParaRPr lang="en-US"/>
          </a:p>
        </p:txBody>
      </p:sp>
    </p:spTree>
    <p:extLst>
      <p:ext uri="{BB962C8B-B14F-4D97-AF65-F5344CB8AC3E}">
        <p14:creationId xmlns:p14="http://schemas.microsoft.com/office/powerpoint/2010/main" val="418084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IDH normally converts</a:t>
            </a:r>
            <a:r>
              <a:rPr lang="en-US" baseline="0" dirty="0"/>
              <a:t> </a:t>
            </a:r>
            <a:r>
              <a:rPr lang="en-US" baseline="0" dirty="0" err="1"/>
              <a:t>isocitrate</a:t>
            </a:r>
            <a:r>
              <a:rPr lang="en-US" baseline="0" dirty="0"/>
              <a:t> -</a:t>
            </a:r>
            <a:r>
              <a:rPr lang="en-US" baseline="0" dirty="0">
                <a:sym typeface="Wingdings" panose="05000000000000000000" pitchFamily="2" charset="2"/>
              </a:rPr>
              <a:t> a-KG and NADPH</a:t>
            </a:r>
            <a:endParaRPr lang="en-US" dirty="0"/>
          </a:p>
          <a:p>
            <a:r>
              <a:rPr lang="en-US" dirty="0"/>
              <a:t>IDH1/2 mutants (R132H) ineffectively bind </a:t>
            </a:r>
            <a:r>
              <a:rPr lang="en-US" dirty="0" err="1"/>
              <a:t>isocitrate</a:t>
            </a:r>
            <a:r>
              <a:rPr lang="en-US" dirty="0"/>
              <a:t>,</a:t>
            </a:r>
            <a:r>
              <a:rPr lang="en-US" baseline="0" dirty="0"/>
              <a:t> but actually can act upon a-KG and end up</a:t>
            </a:r>
            <a:r>
              <a:rPr lang="en-US" dirty="0"/>
              <a:t> producing (D)-2-hydroxyglutarate (D2HG) Non-mutant</a:t>
            </a:r>
            <a:r>
              <a:rPr lang="en-US" baseline="0" dirty="0"/>
              <a:t> enzyme produces the mostly the L-isoform.</a:t>
            </a:r>
            <a:endParaRPr lang="en-US" dirty="0"/>
          </a:p>
        </p:txBody>
      </p:sp>
      <p:sp>
        <p:nvSpPr>
          <p:cNvPr id="4" name="Slide Number Placeholder 3"/>
          <p:cNvSpPr>
            <a:spLocks noGrp="1"/>
          </p:cNvSpPr>
          <p:nvPr>
            <p:ph type="sldNum" sz="quarter" idx="10"/>
          </p:nvPr>
        </p:nvSpPr>
        <p:spPr/>
        <p:txBody>
          <a:bodyPr/>
          <a:lstStyle/>
          <a:p>
            <a:fld id="{A8128EB8-8263-42D5-8633-87508351122F}" type="slidenum">
              <a:rPr lang="en-US" smtClean="0"/>
              <a:pPr/>
              <a:t>19</a:t>
            </a:fld>
            <a:endParaRPr lang="en-US"/>
          </a:p>
        </p:txBody>
      </p:sp>
    </p:spTree>
    <p:extLst>
      <p:ext uri="{BB962C8B-B14F-4D97-AF65-F5344CB8AC3E}">
        <p14:creationId xmlns:p14="http://schemas.microsoft.com/office/powerpoint/2010/main" val="3633544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a:cs typeface="+mn-cs"/>
              </a:rPr>
              <a:t>Historical data: now can add 2 years (except for GBM)</a:t>
            </a:r>
          </a:p>
          <a:p>
            <a:pPr eaLnBrk="1" hangingPunct="1">
              <a:defRPr/>
            </a:pPr>
            <a:endParaRPr lang="en-US" dirty="0">
              <a:cs typeface="+mn-cs"/>
            </a:endParaRPr>
          </a:p>
          <a:p>
            <a:pPr eaLnBrk="1" hangingPunct="1">
              <a:defRPr/>
            </a:pPr>
            <a:r>
              <a:rPr lang="en-US" dirty="0">
                <a:cs typeface="+mn-cs"/>
              </a:rPr>
              <a:t>Grade II </a:t>
            </a:r>
            <a:r>
              <a:rPr lang="en-US" dirty="0" err="1">
                <a:cs typeface="+mn-cs"/>
              </a:rPr>
              <a:t>astro</a:t>
            </a:r>
            <a:r>
              <a:rPr lang="en-US" dirty="0">
                <a:cs typeface="+mn-cs"/>
              </a:rPr>
              <a:t> and grade III </a:t>
            </a:r>
            <a:r>
              <a:rPr lang="en-US" dirty="0" err="1">
                <a:cs typeface="+mn-cs"/>
              </a:rPr>
              <a:t>oligo</a:t>
            </a:r>
            <a:r>
              <a:rPr lang="en-US" dirty="0">
                <a:cs typeface="+mn-cs"/>
              </a:rPr>
              <a:t> have the same survival </a:t>
            </a:r>
            <a:r>
              <a:rPr lang="en-US" dirty="0" err="1">
                <a:cs typeface="+mn-cs"/>
              </a:rPr>
              <a:t>ie</a:t>
            </a:r>
            <a:r>
              <a:rPr lang="en-US" dirty="0">
                <a:cs typeface="+mn-cs"/>
              </a:rPr>
              <a:t> 5 years</a:t>
            </a:r>
          </a:p>
          <a:p>
            <a:pPr eaLnBrk="1" hangingPunct="1">
              <a:defRPr/>
            </a:pPr>
            <a:endParaRPr lang="en-US" dirty="0">
              <a:cs typeface="+mn-cs"/>
            </a:endParaRPr>
          </a:p>
          <a:p>
            <a:pPr eaLnBrk="1" hangingPunct="1">
              <a:defRPr/>
            </a:pPr>
            <a:r>
              <a:rPr lang="en-US" dirty="0">
                <a:cs typeface="+mn-cs"/>
              </a:rPr>
              <a:t>Add 2 </a:t>
            </a:r>
            <a:r>
              <a:rPr lang="en-US" dirty="0" err="1">
                <a:cs typeface="+mn-cs"/>
              </a:rPr>
              <a:t>yrs</a:t>
            </a:r>
            <a:r>
              <a:rPr lang="en-US" dirty="0">
                <a:cs typeface="+mn-cs"/>
              </a:rPr>
              <a:t> to OS for AA: RTOG 9402 5 </a:t>
            </a:r>
            <a:r>
              <a:rPr lang="en-US" dirty="0" err="1">
                <a:cs typeface="+mn-cs"/>
              </a:rPr>
              <a:t>yrs</a:t>
            </a:r>
            <a:r>
              <a:rPr lang="en-US" dirty="0">
                <a:cs typeface="+mn-cs"/>
              </a:rPr>
              <a:t> for those without 1p19q </a:t>
            </a:r>
            <a:r>
              <a:rPr lang="en-US" dirty="0" err="1">
                <a:cs typeface="+mn-cs"/>
              </a:rPr>
              <a:t>codeletion</a:t>
            </a:r>
            <a:endParaRPr lang="en-US" dirty="0">
              <a:cs typeface="+mn-cs"/>
            </a:endParaRPr>
          </a:p>
          <a:p>
            <a:pPr eaLnBrk="1" hangingPunct="1">
              <a:defRPr/>
            </a:pPr>
            <a:endParaRPr lang="en-US" dirty="0">
              <a:cs typeface="+mn-cs"/>
            </a:endParaRPr>
          </a:p>
          <a:p>
            <a:pPr>
              <a:defRPr/>
            </a:pPr>
            <a:r>
              <a:rPr lang="en-US" dirty="0"/>
              <a:t>Malignant </a:t>
            </a:r>
            <a:r>
              <a:rPr lang="en-US" dirty="0" err="1"/>
              <a:t>glioma</a:t>
            </a:r>
            <a:r>
              <a:rPr lang="en-US" dirty="0"/>
              <a:t> RPA  (I 5 </a:t>
            </a:r>
            <a:r>
              <a:rPr lang="en-US" dirty="0" err="1"/>
              <a:t>yr</a:t>
            </a:r>
            <a:r>
              <a:rPr lang="en-US" dirty="0"/>
              <a:t>, II 3yr, III 1.5 </a:t>
            </a:r>
            <a:r>
              <a:rPr lang="en-US" dirty="0" err="1"/>
              <a:t>yr</a:t>
            </a:r>
            <a:r>
              <a:rPr lang="en-US" dirty="0"/>
              <a:t>, 1 </a:t>
            </a:r>
            <a:r>
              <a:rPr lang="en-US" dirty="0" err="1"/>
              <a:t>yr</a:t>
            </a:r>
            <a:r>
              <a:rPr lang="en-US" dirty="0"/>
              <a:t> IV and 7.5 </a:t>
            </a:r>
            <a:r>
              <a:rPr lang="en-US" dirty="0" err="1"/>
              <a:t>mo</a:t>
            </a:r>
            <a:r>
              <a:rPr lang="en-US" dirty="0"/>
              <a:t> V and VI)</a:t>
            </a:r>
          </a:p>
          <a:p>
            <a:pPr lvl="1">
              <a:defRPr/>
            </a:pPr>
            <a:r>
              <a:rPr lang="en-US" dirty="0"/>
              <a:t>AA </a:t>
            </a:r>
            <a:r>
              <a:rPr lang="en-US" dirty="0">
                <a:sym typeface="Wingdings"/>
              </a:rPr>
              <a:t></a:t>
            </a:r>
            <a:r>
              <a:rPr lang="en-US" dirty="0"/>
              <a:t> 5 </a:t>
            </a:r>
            <a:r>
              <a:rPr lang="en-US" dirty="0" err="1"/>
              <a:t>yr</a:t>
            </a:r>
            <a:r>
              <a:rPr lang="en-US" dirty="0"/>
              <a:t> or 3 year determined by age (50)</a:t>
            </a:r>
          </a:p>
          <a:p>
            <a:pPr lvl="1">
              <a:defRPr/>
            </a:pPr>
            <a:r>
              <a:rPr lang="en-US" dirty="0"/>
              <a:t>GBM </a:t>
            </a:r>
            <a:r>
              <a:rPr lang="en-US" dirty="0">
                <a:sym typeface="Wingdings"/>
              </a:rPr>
              <a:t></a:t>
            </a:r>
            <a:r>
              <a:rPr lang="en-US" dirty="0"/>
              <a:t> 0.5 </a:t>
            </a:r>
            <a:r>
              <a:rPr lang="en-US" dirty="0" err="1"/>
              <a:t>yr</a:t>
            </a:r>
            <a:r>
              <a:rPr lang="en-US" dirty="0"/>
              <a:t> (&gt; 50 </a:t>
            </a:r>
            <a:r>
              <a:rPr lang="en-US" dirty="0" err="1"/>
              <a:t>yo</a:t>
            </a:r>
            <a:r>
              <a:rPr lang="en-US" dirty="0"/>
              <a:t>) or 1-1.5 </a:t>
            </a:r>
            <a:r>
              <a:rPr lang="en-US" dirty="0" err="1"/>
              <a:t>yr</a:t>
            </a:r>
            <a:r>
              <a:rPr lang="en-US" dirty="0"/>
              <a:t> (&lt; 50, KPS 90 or not)</a:t>
            </a:r>
          </a:p>
          <a:p>
            <a:endParaRPr lang="en-US" dirty="0"/>
          </a:p>
        </p:txBody>
      </p:sp>
      <p:sp>
        <p:nvSpPr>
          <p:cNvPr id="4" name="Slide Number Placeholder 3"/>
          <p:cNvSpPr>
            <a:spLocks noGrp="1"/>
          </p:cNvSpPr>
          <p:nvPr>
            <p:ph type="sldNum" sz="quarter" idx="10"/>
          </p:nvPr>
        </p:nvSpPr>
        <p:spPr/>
        <p:txBody>
          <a:bodyPr/>
          <a:lstStyle/>
          <a:p>
            <a:fld id="{E7158905-912D-D646-A8ED-13D2772481BC}" type="slidenum">
              <a:rPr lang="en-US" smtClean="0"/>
              <a:pPr/>
              <a:t>25</a:t>
            </a:fld>
            <a:endParaRPr lang="en-US"/>
          </a:p>
        </p:txBody>
      </p:sp>
    </p:spTree>
    <p:extLst>
      <p:ext uri="{BB962C8B-B14F-4D97-AF65-F5344CB8AC3E}">
        <p14:creationId xmlns:p14="http://schemas.microsoft.com/office/powerpoint/2010/main" val="194950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40</a:t>
            </a:fld>
            <a:endParaRPr lang="en-US" dirty="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41</a:t>
            </a:fld>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Patients have asked me for this treatment off trial ala STOMP</a:t>
            </a:r>
          </a:p>
          <a:p>
            <a:pPr eaLnBrk="1" hangingPunct="1">
              <a:spcBef>
                <a:spcPct val="0"/>
              </a:spcBef>
            </a:pPr>
            <a:r>
              <a:rPr lang="en-US" dirty="0"/>
              <a:t>Randomized phase II Trial</a:t>
            </a:r>
          </a:p>
          <a:p>
            <a:pPr eaLnBrk="1" hangingPunct="1">
              <a:spcBef>
                <a:spcPct val="0"/>
              </a:spcBef>
            </a:pPr>
            <a:r>
              <a:rPr lang="en-US" dirty="0"/>
              <a:t>Ct/bone scan &amp; 18F or 11C-choline PET-CT or MRI</a:t>
            </a:r>
          </a:p>
          <a:p>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00A4FF78-E080-45D2-BFAF-2A5FC1192A9E}" type="slidenum">
              <a:rPr lang="en-US" smtClean="0">
                <a:latin typeface="Arial" charset="0"/>
              </a:rPr>
              <a:pPr/>
              <a:t>42</a:t>
            </a:fld>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0DCB-E8D1-4964-B854-14563D679A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0B5D2C-329A-4250-8252-90994B1218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6FDECC-D700-4642-B430-8C2659D8E012}"/>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EECF53B0-9A4E-434F-80A3-F9A351F00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38787-DE3A-4425-BE9D-7691E117C5E1}"/>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251628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ACD5-5BAC-467B-A1AA-802F39476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6DC333-7E66-4480-ADD1-70ADF39412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D30AB-DA85-4701-A0EB-27211B44BD06}"/>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828DB59A-AFCD-446F-84DF-4B775BDC8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2456F-F7BC-4A36-954F-A4744A160789}"/>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732279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CBCC1-7C8F-4281-8BA0-8A970C8517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17594-4BFB-4EB6-BAD7-C969E5889AD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74A2F-4A53-45D5-9AD5-6E709F0AE78F}"/>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E2E3F621-E2AF-42F2-85C6-DB7AD149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F9E80-EC63-4B3A-924E-56718201DCF4}"/>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954408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8D19C-B86E-4451-98AC-BF475B44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CFAE63-B3A7-4C78-980D-5279B1AD2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9D7D4-1B67-4726-BA0D-2A14CAAB8DC6}"/>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107C8810-38D9-43F7-B5E8-13AD302EF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1B0CA-8CF6-41CB-9007-EE91F1640A5D}"/>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2023876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CD0F-E4BF-4F01-86F1-6CB2A1DEA7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3E175-0F65-43D5-ABC0-CA69E9A761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109F49-C3AD-4762-9D00-CC64B032EE10}"/>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8103F4F6-D3E5-4B1A-8C0D-ED48CB3AA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C8566-DA06-47AF-A410-601C04DD2ECE}"/>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3708627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486A-D137-4BDE-B591-01778D565D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5A9501-47CB-46ED-B5EE-062AF06D67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3E2822-E05D-4295-9C16-4255360144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9FE25D-EDE0-46B8-A90E-4E51F289640B}"/>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6" name="Footer Placeholder 5">
            <a:extLst>
              <a:ext uri="{FF2B5EF4-FFF2-40B4-BE49-F238E27FC236}">
                <a16:creationId xmlns:a16="http://schemas.microsoft.com/office/drawing/2014/main" id="{7D7CB446-6DF4-4DFE-9F05-DA7B46251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AB6D1-206C-42FE-830C-21F19A83AD11}"/>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302603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6B5C-61F2-4270-89A7-C949B5A037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B46B1E-F041-45FB-8674-C94B2F024A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C19FF5D-E7C6-4E52-A101-7DB07F2185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18818C-BDEC-4FFB-99B5-9E3C30E75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001164-F20F-4D59-B774-9D8CE7C67D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7BBC57-4619-4187-B90B-24DE01860FF1}"/>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8" name="Footer Placeholder 7">
            <a:extLst>
              <a:ext uri="{FF2B5EF4-FFF2-40B4-BE49-F238E27FC236}">
                <a16:creationId xmlns:a16="http://schemas.microsoft.com/office/drawing/2014/main" id="{F0CA6A5F-E9E6-48A7-8B66-C940F074DD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82F176-482C-4178-8BF3-9A370E357DC8}"/>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342803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4D4F4-0973-4845-A705-EE987EF0F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F73217-6172-4EB8-AF14-F9213C44B31B}"/>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4" name="Footer Placeholder 3">
            <a:extLst>
              <a:ext uri="{FF2B5EF4-FFF2-40B4-BE49-F238E27FC236}">
                <a16:creationId xmlns:a16="http://schemas.microsoft.com/office/drawing/2014/main" id="{E37AEDB8-5E56-4BF5-A126-E70AF7A7C8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46026D-622A-460C-B185-30BF380F7086}"/>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184142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C10643-1F7A-4ED4-A9B9-B2EE8DE4DCC5}"/>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3" name="Footer Placeholder 2">
            <a:extLst>
              <a:ext uri="{FF2B5EF4-FFF2-40B4-BE49-F238E27FC236}">
                <a16:creationId xmlns:a16="http://schemas.microsoft.com/office/drawing/2014/main" id="{3EA596B5-A0C0-4C0B-A2E5-3533A75676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BE4654-E217-44FF-B88F-4C56C4D30415}"/>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97978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04E2-21A4-4C1F-A192-A710F4A7F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9D818F-DD87-4DBE-A628-18FCE74B6E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943A0D-31B8-461F-B346-D6C3CF528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443E07-2046-4C3D-8AA6-9F87E658AF6B}"/>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6" name="Footer Placeholder 5">
            <a:extLst>
              <a:ext uri="{FF2B5EF4-FFF2-40B4-BE49-F238E27FC236}">
                <a16:creationId xmlns:a16="http://schemas.microsoft.com/office/drawing/2014/main" id="{94E65377-979F-43AF-BE4C-42B438982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438B01-7DE3-4931-B710-11BC7A5CA5CD}"/>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3345368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8D042-C39E-4FC8-8DA5-08B9A9112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962A67-7878-46A7-B23F-91009B933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3CE36-2D68-4F08-BCE2-9855AF3B4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FDA4D5-8C52-4CB6-AD32-37683C5FF11C}"/>
              </a:ext>
            </a:extLst>
          </p:cNvPr>
          <p:cNvSpPr>
            <a:spLocks noGrp="1"/>
          </p:cNvSpPr>
          <p:nvPr>
            <p:ph type="dt" sz="half" idx="10"/>
          </p:nvPr>
        </p:nvSpPr>
        <p:spPr/>
        <p:txBody>
          <a:bodyPr/>
          <a:lstStyle/>
          <a:p>
            <a:fld id="{83388C65-1EDA-4590-AE2B-A56C7DD27CED}" type="datetimeFigureOut">
              <a:rPr lang="en-US" smtClean="0"/>
              <a:pPr/>
              <a:t>11/4/2020</a:t>
            </a:fld>
            <a:endParaRPr lang="en-US"/>
          </a:p>
        </p:txBody>
      </p:sp>
      <p:sp>
        <p:nvSpPr>
          <p:cNvPr id="6" name="Footer Placeholder 5">
            <a:extLst>
              <a:ext uri="{FF2B5EF4-FFF2-40B4-BE49-F238E27FC236}">
                <a16:creationId xmlns:a16="http://schemas.microsoft.com/office/drawing/2014/main" id="{3AB7BD42-F203-434E-BA61-CEF5F32445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8F68F4-EF7B-447E-9119-C82F46F0EA61}"/>
              </a:ext>
            </a:extLst>
          </p:cNvPr>
          <p:cNvSpPr>
            <a:spLocks noGrp="1"/>
          </p:cNvSpPr>
          <p:nvPr>
            <p:ph type="sldNum" sz="quarter" idx="12"/>
          </p:nvPr>
        </p:nvSpPr>
        <p:spPr/>
        <p:txBody>
          <a:bodyPr/>
          <a:lstStyle/>
          <a:p>
            <a:fld id="{A3B59935-E0F5-4A09-8FB2-955333DCB271}" type="slidenum">
              <a:rPr lang="en-US" smtClean="0"/>
              <a:pPr/>
              <a:t>‹#›</a:t>
            </a:fld>
            <a:endParaRPr lang="en-US"/>
          </a:p>
        </p:txBody>
      </p:sp>
    </p:spTree>
    <p:extLst>
      <p:ext uri="{BB962C8B-B14F-4D97-AF65-F5344CB8AC3E}">
        <p14:creationId xmlns:p14="http://schemas.microsoft.com/office/powerpoint/2010/main" val="2831111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D117CC-EE99-47EC-833E-1AF3F31012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618259-702E-4782-A1C8-0292D025BD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F9D64-9027-4440-B79A-CD75DBE52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88C65-1EDA-4590-AE2B-A56C7DD27CED}" type="datetimeFigureOut">
              <a:rPr lang="en-US" smtClean="0"/>
              <a:pPr/>
              <a:t>11/4/2020</a:t>
            </a:fld>
            <a:endParaRPr lang="en-US"/>
          </a:p>
        </p:txBody>
      </p:sp>
      <p:sp>
        <p:nvSpPr>
          <p:cNvPr id="5" name="Footer Placeholder 4">
            <a:extLst>
              <a:ext uri="{FF2B5EF4-FFF2-40B4-BE49-F238E27FC236}">
                <a16:creationId xmlns:a16="http://schemas.microsoft.com/office/drawing/2014/main" id="{3D57E254-819E-4669-B92F-05DAAA36B3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A25804-EEA8-428A-91A4-8794F26AFA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59935-E0F5-4A09-8FB2-955333DCB271}" type="slidenum">
              <a:rPr lang="en-US" smtClean="0"/>
              <a:pPr/>
              <a:t>‹#›</a:t>
            </a:fld>
            <a:endParaRPr lang="en-US"/>
          </a:p>
        </p:txBody>
      </p:sp>
    </p:spTree>
    <p:extLst>
      <p:ext uri="{BB962C8B-B14F-4D97-AF65-F5344CB8AC3E}">
        <p14:creationId xmlns:p14="http://schemas.microsoft.com/office/powerpoint/2010/main" val="2619257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6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Glioblastoma</a:t>
            </a:r>
            <a:endParaRPr lang="en-US" dirty="0"/>
          </a:p>
        </p:txBody>
      </p:sp>
      <p:sp>
        <p:nvSpPr>
          <p:cNvPr id="4" name="Subtitle 3"/>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IOS e-Anatomy" descr="IMAIOS e-Anatomy snapshot"/>
          <p:cNvPicPr>
            <a:picLocks noChangeAspect="1"/>
          </p:cNvPicPr>
          <p:nvPr/>
        </p:nvPicPr>
        <p:blipFill>
          <a:blip r:embed="rId2" cstate="print"/>
          <a:srcRect l="35613" t="19046" r="20087" b="13095"/>
          <a:stretch>
            <a:fillRect/>
          </a:stretch>
        </p:blipFill>
        <p:spPr>
          <a:xfrm>
            <a:off x="1524000" y="1"/>
            <a:ext cx="3124200" cy="3491753"/>
          </a:xfrm>
          <a:prstGeom prst="rect">
            <a:avLst/>
          </a:prstGeom>
        </p:spPr>
      </p:pic>
      <p:pic>
        <p:nvPicPr>
          <p:cNvPr id="3" name="IMAIOS e-Anatomy" descr="IMAIOS e-Anatomy snapshot"/>
          <p:cNvPicPr>
            <a:picLocks noChangeAspect="1"/>
          </p:cNvPicPr>
          <p:nvPr/>
        </p:nvPicPr>
        <p:blipFill>
          <a:blip r:embed="rId3" cstate="print"/>
          <a:srcRect l="35614" t="20238" r="22693" b="14286"/>
          <a:stretch>
            <a:fillRect/>
          </a:stretch>
        </p:blipFill>
        <p:spPr>
          <a:xfrm>
            <a:off x="6400801" y="0"/>
            <a:ext cx="3125585" cy="3581400"/>
          </a:xfrm>
          <a:prstGeom prst="rect">
            <a:avLst/>
          </a:prstGeom>
        </p:spPr>
      </p:pic>
      <p:pic>
        <p:nvPicPr>
          <p:cNvPr id="4" name="IMAIOS e-Anatomy" descr="IMAIOS e-Anatomy snapshot"/>
          <p:cNvPicPr>
            <a:picLocks noChangeAspect="1"/>
          </p:cNvPicPr>
          <p:nvPr/>
        </p:nvPicPr>
        <p:blipFill>
          <a:blip r:embed="rId4" cstate="print"/>
          <a:srcRect l="35613" t="19046" r="22693" b="11905"/>
          <a:stretch>
            <a:fillRect/>
          </a:stretch>
        </p:blipFill>
        <p:spPr>
          <a:xfrm>
            <a:off x="2819400" y="3200402"/>
            <a:ext cx="3026978" cy="3657599"/>
          </a:xfrm>
          <a:prstGeom prst="rect">
            <a:avLst/>
          </a:prstGeom>
        </p:spPr>
      </p:pic>
      <p:pic>
        <p:nvPicPr>
          <p:cNvPr id="5" name="IMAIOS e-Anatomy" descr="IMAIOS e-Anatomy snapshot"/>
          <p:cNvPicPr>
            <a:picLocks noChangeAspect="1"/>
          </p:cNvPicPr>
          <p:nvPr/>
        </p:nvPicPr>
        <p:blipFill>
          <a:blip r:embed="rId5" cstate="print"/>
          <a:srcRect l="39088" t="19047" r="22693" b="11905"/>
          <a:stretch>
            <a:fillRect/>
          </a:stretch>
        </p:blipFill>
        <p:spPr>
          <a:xfrm>
            <a:off x="7972096" y="3304308"/>
            <a:ext cx="2695904" cy="3553692"/>
          </a:xfrm>
          <a:prstGeom prst="rect">
            <a:avLst/>
          </a:prstGeom>
        </p:spPr>
      </p:pic>
      <p:sp>
        <p:nvSpPr>
          <p:cNvPr id="6" name="TextBox 5"/>
          <p:cNvSpPr txBox="1"/>
          <p:nvPr/>
        </p:nvSpPr>
        <p:spPr>
          <a:xfrm>
            <a:off x="4191000" y="533400"/>
            <a:ext cx="413896" cy="369332"/>
          </a:xfrm>
          <a:prstGeom prst="rect">
            <a:avLst/>
          </a:prstGeom>
          <a:noFill/>
        </p:spPr>
        <p:txBody>
          <a:bodyPr wrap="none" rtlCol="0">
            <a:spAutoFit/>
          </a:bodyPr>
          <a:lstStyle/>
          <a:p>
            <a:r>
              <a:rPr lang="en-US" dirty="0">
                <a:solidFill>
                  <a:srgbClr val="FFFF00"/>
                </a:solidFill>
              </a:rPr>
              <a:t>T1</a:t>
            </a:r>
          </a:p>
        </p:txBody>
      </p:sp>
      <p:sp>
        <p:nvSpPr>
          <p:cNvPr id="7" name="TextBox 6"/>
          <p:cNvSpPr txBox="1"/>
          <p:nvPr/>
        </p:nvSpPr>
        <p:spPr>
          <a:xfrm>
            <a:off x="8991600" y="304800"/>
            <a:ext cx="529312" cy="369332"/>
          </a:xfrm>
          <a:prstGeom prst="rect">
            <a:avLst/>
          </a:prstGeom>
          <a:noFill/>
        </p:spPr>
        <p:txBody>
          <a:bodyPr wrap="none" rtlCol="0">
            <a:spAutoFit/>
          </a:bodyPr>
          <a:lstStyle/>
          <a:p>
            <a:r>
              <a:rPr lang="en-US" dirty="0">
                <a:solidFill>
                  <a:srgbClr val="FFFF00"/>
                </a:solidFill>
              </a:rPr>
              <a:t>T1+</a:t>
            </a:r>
          </a:p>
        </p:txBody>
      </p:sp>
      <p:sp>
        <p:nvSpPr>
          <p:cNvPr id="8" name="TextBox 7"/>
          <p:cNvSpPr txBox="1"/>
          <p:nvPr/>
        </p:nvSpPr>
        <p:spPr>
          <a:xfrm>
            <a:off x="5486400" y="3581400"/>
            <a:ext cx="533400" cy="369332"/>
          </a:xfrm>
          <a:prstGeom prst="rect">
            <a:avLst/>
          </a:prstGeom>
          <a:noFill/>
        </p:spPr>
        <p:txBody>
          <a:bodyPr wrap="square" rtlCol="0">
            <a:spAutoFit/>
          </a:bodyPr>
          <a:lstStyle/>
          <a:p>
            <a:r>
              <a:rPr lang="en-US" dirty="0">
                <a:solidFill>
                  <a:srgbClr val="FFFF00"/>
                </a:solidFill>
              </a:rPr>
              <a:t>T2+</a:t>
            </a:r>
          </a:p>
        </p:txBody>
      </p:sp>
      <p:sp>
        <p:nvSpPr>
          <p:cNvPr id="9" name="TextBox 8"/>
          <p:cNvSpPr txBox="1"/>
          <p:nvPr/>
        </p:nvSpPr>
        <p:spPr>
          <a:xfrm>
            <a:off x="10058401" y="3657600"/>
            <a:ext cx="704039" cy="369332"/>
          </a:xfrm>
          <a:prstGeom prst="rect">
            <a:avLst/>
          </a:prstGeom>
          <a:noFill/>
        </p:spPr>
        <p:txBody>
          <a:bodyPr wrap="none" rtlCol="0">
            <a:spAutoFit/>
          </a:bodyPr>
          <a:lstStyle/>
          <a:p>
            <a:r>
              <a:rPr lang="en-US" dirty="0">
                <a:solidFill>
                  <a:srgbClr val="FFFF00"/>
                </a:solidFill>
              </a:rPr>
              <a:t>FLAIR</a:t>
            </a:r>
          </a:p>
        </p:txBody>
      </p:sp>
      <p:sp>
        <p:nvSpPr>
          <p:cNvPr id="10" name="TextBox 9"/>
          <p:cNvSpPr txBox="1"/>
          <p:nvPr/>
        </p:nvSpPr>
        <p:spPr>
          <a:xfrm>
            <a:off x="4876801" y="1295401"/>
            <a:ext cx="907813" cy="1200329"/>
          </a:xfrm>
          <a:prstGeom prst="rect">
            <a:avLst/>
          </a:prstGeom>
          <a:noFill/>
        </p:spPr>
        <p:txBody>
          <a:bodyPr wrap="none" rtlCol="0">
            <a:spAutoFit/>
          </a:bodyPr>
          <a:lstStyle/>
          <a:p>
            <a:r>
              <a:rPr lang="en-US" dirty="0"/>
              <a:t>What </a:t>
            </a:r>
          </a:p>
          <a:p>
            <a:r>
              <a:rPr lang="en-US" dirty="0"/>
              <a:t>Phase </a:t>
            </a:r>
          </a:p>
          <a:p>
            <a:r>
              <a:rPr lang="en-US" dirty="0"/>
              <a:t>are the </a:t>
            </a:r>
          </a:p>
          <a:p>
            <a:r>
              <a:rPr lang="en-US" dirty="0"/>
              <a:t>MRIs?</a:t>
            </a:r>
          </a:p>
        </p:txBody>
      </p:sp>
    </p:spTree>
    <p:extLst>
      <p:ext uri="{BB962C8B-B14F-4D97-AF65-F5344CB8AC3E}">
        <p14:creationId xmlns:p14="http://schemas.microsoft.com/office/powerpoint/2010/main" val="203802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 1"/>
          <p:cNvPicPr/>
          <p:nvPr/>
        </p:nvPicPr>
        <p:blipFill>
          <a:blip r:embed="rId2" cstate="print">
            <a:extLst>
              <a:ext uri="{28A0092B-C50C-407E-A947-70E740481C1C}">
                <a14:useLocalDpi xmlns:a14="http://schemas.microsoft.com/office/drawing/2010/main" val="0"/>
              </a:ext>
            </a:extLst>
          </a:blip>
          <a:srcRect r="-5122" b="-215"/>
          <a:stretch>
            <a:fillRect/>
          </a:stretch>
        </p:blipFill>
        <p:spPr bwMode="auto">
          <a:xfrm>
            <a:off x="2108200" y="939800"/>
            <a:ext cx="7150100" cy="5181600"/>
          </a:xfrm>
          <a:prstGeom prst="rect">
            <a:avLst/>
          </a:prstGeom>
          <a:noFill/>
          <a:ln>
            <a:noFill/>
          </a:ln>
        </p:spPr>
      </p:pic>
    </p:spTree>
    <p:extLst>
      <p:ext uri="{BB962C8B-B14F-4D97-AF65-F5344CB8AC3E}">
        <p14:creationId xmlns:p14="http://schemas.microsoft.com/office/powerpoint/2010/main" val="778538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3-26 at 8.16.5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599" y="698500"/>
            <a:ext cx="4617306" cy="5232400"/>
          </a:xfrm>
          <a:prstGeom prst="rect">
            <a:avLst/>
          </a:prstGeom>
        </p:spPr>
      </p:pic>
      <p:sp>
        <p:nvSpPr>
          <p:cNvPr id="5" name="Title 4">
            <a:extLst>
              <a:ext uri="{FF2B5EF4-FFF2-40B4-BE49-F238E27FC236}">
                <a16:creationId xmlns:a16="http://schemas.microsoft.com/office/drawing/2014/main" id="{86FE6A0C-7F13-49B2-A7D2-DC3C54E7BFF0}"/>
              </a:ext>
            </a:extLst>
          </p:cNvPr>
          <p:cNvSpPr>
            <a:spLocks noGrp="1"/>
          </p:cNvSpPr>
          <p:nvPr>
            <p:ph type="title"/>
          </p:nvPr>
        </p:nvSpPr>
        <p:spPr/>
        <p:txBody>
          <a:bodyPr/>
          <a:lstStyle/>
          <a:p>
            <a:r>
              <a:rPr lang="en-US" dirty="0"/>
              <a:t>Case example</a:t>
            </a:r>
          </a:p>
        </p:txBody>
      </p:sp>
    </p:spTree>
    <p:extLst>
      <p:ext uri="{BB962C8B-B14F-4D97-AF65-F5344CB8AC3E}">
        <p14:creationId xmlns:p14="http://schemas.microsoft.com/office/powerpoint/2010/main" val="3058184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What is the differential diagnosis?</a:t>
            </a:r>
          </a:p>
        </p:txBody>
      </p:sp>
    </p:spTree>
    <p:extLst>
      <p:ext uri="{BB962C8B-B14F-4D97-AF65-F5344CB8AC3E}">
        <p14:creationId xmlns:p14="http://schemas.microsoft.com/office/powerpoint/2010/main" val="24189391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DDx</a:t>
            </a:r>
            <a:r>
              <a:rPr lang="en-US" dirty="0"/>
              <a:t> </a:t>
            </a:r>
            <a:r>
              <a:rPr lang="en-US" dirty="0" err="1"/>
              <a:t>supratentorial</a:t>
            </a:r>
            <a:r>
              <a:rPr lang="en-US" dirty="0"/>
              <a:t> enhancing lesion:</a:t>
            </a:r>
          </a:p>
        </p:txBody>
      </p:sp>
      <p:sp>
        <p:nvSpPr>
          <p:cNvPr id="4" name="Content Placeholder 3"/>
          <p:cNvSpPr>
            <a:spLocks noGrp="1"/>
          </p:cNvSpPr>
          <p:nvPr>
            <p:ph idx="1"/>
          </p:nvPr>
        </p:nvSpPr>
        <p:spPr/>
        <p:txBody>
          <a:bodyPr>
            <a:normAutofit/>
          </a:bodyPr>
          <a:lstStyle/>
          <a:p>
            <a:pPr marL="0" indent="0">
              <a:buNone/>
            </a:pPr>
            <a:r>
              <a:rPr lang="en-US" dirty="0"/>
              <a:t>MAGLA</a:t>
            </a:r>
          </a:p>
          <a:p>
            <a:r>
              <a:rPr lang="en-US" dirty="0"/>
              <a:t>Metastasis</a:t>
            </a:r>
          </a:p>
          <a:p>
            <a:r>
              <a:rPr lang="en-US" dirty="0"/>
              <a:t>Anaplastic astrocytoma</a:t>
            </a:r>
          </a:p>
          <a:p>
            <a:r>
              <a:rPr lang="en-US" dirty="0"/>
              <a:t>GBM</a:t>
            </a:r>
          </a:p>
          <a:p>
            <a:r>
              <a:rPr lang="en-US" dirty="0"/>
              <a:t>Lymphoma</a:t>
            </a:r>
          </a:p>
          <a:p>
            <a:r>
              <a:rPr lang="en-US" dirty="0"/>
              <a:t>Abscess</a:t>
            </a:r>
          </a:p>
          <a:p>
            <a:pPr marL="0" indent="0">
              <a:buNone/>
            </a:pPr>
            <a:r>
              <a:rPr lang="en-US" dirty="0"/>
              <a:t>Also: low grade </a:t>
            </a:r>
            <a:r>
              <a:rPr lang="en-US" dirty="0" err="1"/>
              <a:t>gliomas</a:t>
            </a:r>
            <a:r>
              <a:rPr lang="en-US" dirty="0"/>
              <a:t> (</a:t>
            </a:r>
            <a:r>
              <a:rPr lang="en-US" dirty="0" err="1"/>
              <a:t>ganglioglioma</a:t>
            </a:r>
            <a:r>
              <a:rPr lang="en-US" dirty="0"/>
              <a:t>, JPA), meningioma, infarction)</a:t>
            </a:r>
          </a:p>
        </p:txBody>
      </p:sp>
    </p:spTree>
    <p:extLst>
      <p:ext uri="{BB962C8B-B14F-4D97-AF65-F5344CB8AC3E}">
        <p14:creationId xmlns:p14="http://schemas.microsoft.com/office/powerpoint/2010/main" val="246592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Imaging: MRI</a:t>
            </a:r>
          </a:p>
        </p:txBody>
      </p:sp>
      <p:sp>
        <p:nvSpPr>
          <p:cNvPr id="3" name="Content Placeholder 2"/>
          <p:cNvSpPr>
            <a:spLocks noGrp="1"/>
          </p:cNvSpPr>
          <p:nvPr>
            <p:ph idx="1"/>
          </p:nvPr>
        </p:nvSpPr>
        <p:spPr>
          <a:xfrm>
            <a:off x="1524000" y="4724400"/>
            <a:ext cx="9144000" cy="2133600"/>
          </a:xfrm>
        </p:spPr>
        <p:txBody>
          <a:bodyPr>
            <a:normAutofit fontScale="92500" lnSpcReduction="20000"/>
          </a:bodyPr>
          <a:lstStyle/>
          <a:p>
            <a:r>
              <a:rPr lang="en-US" dirty="0"/>
              <a:t>T1Weighted: hypo-isointense mass compared to gray matter</a:t>
            </a:r>
          </a:p>
          <a:p>
            <a:r>
              <a:rPr lang="en-US" dirty="0"/>
              <a:t>T2Weighted: heterogenous, hyperintense with adjacent </a:t>
            </a:r>
            <a:r>
              <a:rPr lang="en-US" dirty="0" err="1"/>
              <a:t>infilitration</a:t>
            </a:r>
            <a:r>
              <a:rPr lang="en-US" dirty="0"/>
              <a:t>/</a:t>
            </a:r>
            <a:r>
              <a:rPr lang="en-US" dirty="0" err="1"/>
              <a:t>vasogenic</a:t>
            </a:r>
            <a:r>
              <a:rPr lang="en-US" dirty="0"/>
              <a:t> edema T2 FLAIR: heterogenous, hyperintense with adjacent tumor infiltration + </a:t>
            </a:r>
            <a:r>
              <a:rPr lang="en-US" dirty="0" err="1"/>
              <a:t>vasogenic</a:t>
            </a:r>
            <a:r>
              <a:rPr lang="en-US" dirty="0"/>
              <a:t> edema</a:t>
            </a:r>
          </a:p>
          <a:p>
            <a:r>
              <a:rPr lang="en-US" dirty="0"/>
              <a:t>T1 post contrast: Central necrosis surrounded by irregular enhancement (vascularity) “ring-like”</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914400"/>
            <a:ext cx="32004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358930" y="4247634"/>
            <a:ext cx="777970" cy="369332"/>
          </a:xfrm>
          <a:prstGeom prst="rect">
            <a:avLst/>
          </a:prstGeom>
          <a:noFill/>
        </p:spPr>
        <p:txBody>
          <a:bodyPr wrap="none" rtlCol="0">
            <a:spAutoFit/>
          </a:bodyPr>
          <a:lstStyle/>
          <a:p>
            <a:r>
              <a:rPr lang="en-US" dirty="0"/>
              <a:t>T1 Pre</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914401"/>
            <a:ext cx="3098800" cy="3231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914401"/>
            <a:ext cx="2819400" cy="322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356130" y="4215368"/>
            <a:ext cx="1219052" cy="369332"/>
          </a:xfrm>
          <a:prstGeom prst="rect">
            <a:avLst/>
          </a:prstGeom>
          <a:noFill/>
        </p:spPr>
        <p:txBody>
          <a:bodyPr wrap="none" rtlCol="0">
            <a:spAutoFit/>
          </a:bodyPr>
          <a:lstStyle/>
          <a:p>
            <a:r>
              <a:rPr lang="en-US" dirty="0"/>
              <a:t>T2 TSE TRA</a:t>
            </a:r>
          </a:p>
        </p:txBody>
      </p:sp>
      <p:sp>
        <p:nvSpPr>
          <p:cNvPr id="9" name="TextBox 8"/>
          <p:cNvSpPr txBox="1"/>
          <p:nvPr/>
        </p:nvSpPr>
        <p:spPr>
          <a:xfrm>
            <a:off x="8490961" y="4247634"/>
            <a:ext cx="1128001" cy="369332"/>
          </a:xfrm>
          <a:prstGeom prst="rect">
            <a:avLst/>
          </a:prstGeom>
          <a:noFill/>
        </p:spPr>
        <p:txBody>
          <a:bodyPr wrap="none" rtlCol="0">
            <a:spAutoFit/>
          </a:bodyPr>
          <a:lstStyle/>
          <a:p>
            <a:r>
              <a:rPr lang="en-US" dirty="0"/>
              <a:t>T1 Post FS</a:t>
            </a:r>
          </a:p>
        </p:txBody>
      </p:sp>
    </p:spTree>
    <p:extLst>
      <p:ext uri="{BB962C8B-B14F-4D97-AF65-F5344CB8AC3E}">
        <p14:creationId xmlns:p14="http://schemas.microsoft.com/office/powerpoint/2010/main" val="2742225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Additional Imaging</a:t>
            </a:r>
          </a:p>
        </p:txBody>
      </p:sp>
      <p:sp>
        <p:nvSpPr>
          <p:cNvPr id="3" name="Content Placeholder 2"/>
          <p:cNvSpPr>
            <a:spLocks noGrp="1"/>
          </p:cNvSpPr>
          <p:nvPr>
            <p:ph idx="1"/>
          </p:nvPr>
        </p:nvSpPr>
        <p:spPr>
          <a:xfrm>
            <a:off x="1524000" y="5943600"/>
            <a:ext cx="9144000" cy="914400"/>
          </a:xfrm>
        </p:spPr>
        <p:txBody>
          <a:bodyPr>
            <a:normAutofit/>
          </a:bodyPr>
          <a:lstStyle/>
          <a:p>
            <a:r>
              <a:rPr lang="en-US" dirty="0"/>
              <a:t>Diffusion DTI: void seen over mass area</a:t>
            </a:r>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189" y="1066801"/>
            <a:ext cx="3224212" cy="3813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9401" y="1066801"/>
            <a:ext cx="3030788" cy="3813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2216" y="1066800"/>
            <a:ext cx="3085784" cy="3813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4580190" y="2743200"/>
            <a:ext cx="1134811" cy="0"/>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90960" y="4953000"/>
            <a:ext cx="1128001" cy="369332"/>
          </a:xfrm>
          <a:prstGeom prst="rect">
            <a:avLst/>
          </a:prstGeom>
          <a:noFill/>
        </p:spPr>
        <p:txBody>
          <a:bodyPr wrap="none" rtlCol="0">
            <a:spAutoFit/>
          </a:bodyPr>
          <a:lstStyle/>
          <a:p>
            <a:r>
              <a:rPr lang="en-US" dirty="0"/>
              <a:t>T1 Post FS</a:t>
            </a:r>
          </a:p>
        </p:txBody>
      </p:sp>
      <p:sp>
        <p:nvSpPr>
          <p:cNvPr id="12" name="TextBox 11"/>
          <p:cNvSpPr txBox="1"/>
          <p:nvPr/>
        </p:nvSpPr>
        <p:spPr>
          <a:xfrm>
            <a:off x="5334001" y="4953000"/>
            <a:ext cx="1128001" cy="369332"/>
          </a:xfrm>
          <a:prstGeom prst="rect">
            <a:avLst/>
          </a:prstGeom>
          <a:noFill/>
        </p:spPr>
        <p:txBody>
          <a:bodyPr wrap="none" rtlCol="0">
            <a:spAutoFit/>
          </a:bodyPr>
          <a:lstStyle/>
          <a:p>
            <a:r>
              <a:rPr lang="en-US" dirty="0"/>
              <a:t>T1 Post FS</a:t>
            </a:r>
          </a:p>
        </p:txBody>
      </p:sp>
      <p:sp>
        <p:nvSpPr>
          <p:cNvPr id="13" name="TextBox 12"/>
          <p:cNvSpPr txBox="1"/>
          <p:nvPr/>
        </p:nvSpPr>
        <p:spPr>
          <a:xfrm>
            <a:off x="2477996" y="4953000"/>
            <a:ext cx="1027204" cy="369332"/>
          </a:xfrm>
          <a:prstGeom prst="rect">
            <a:avLst/>
          </a:prstGeom>
          <a:noFill/>
        </p:spPr>
        <p:txBody>
          <a:bodyPr wrap="none" rtlCol="0">
            <a:spAutoFit/>
          </a:bodyPr>
          <a:lstStyle/>
          <a:p>
            <a:r>
              <a:rPr lang="en-US" dirty="0"/>
              <a:t>Diffusion</a:t>
            </a:r>
          </a:p>
        </p:txBody>
      </p:sp>
      <p:cxnSp>
        <p:nvCxnSpPr>
          <p:cNvPr id="14" name="Straight Arrow Connector 13"/>
          <p:cNvCxnSpPr/>
          <p:nvPr/>
        </p:nvCxnSpPr>
        <p:spPr>
          <a:xfrm flipH="1">
            <a:off x="3276601" y="2743201"/>
            <a:ext cx="1303589" cy="1"/>
          </a:xfrm>
          <a:prstGeom prst="straightConnector1">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94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3F6D8-B397-41E4-AB1B-4551207639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37EAE3-7D31-4158-AF9F-B52D5345E50B}"/>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BCEC30C8-D4C1-4DFB-8859-873734F440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2764" y="1690688"/>
            <a:ext cx="8309085" cy="292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43669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Pathology</a:t>
            </a:r>
          </a:p>
        </p:txBody>
      </p:sp>
      <p:sp>
        <p:nvSpPr>
          <p:cNvPr id="5" name="Content Placeholder 4"/>
          <p:cNvSpPr>
            <a:spLocks noGrp="1"/>
          </p:cNvSpPr>
          <p:nvPr>
            <p:ph sz="half" idx="2"/>
          </p:nvPr>
        </p:nvSpPr>
        <p:spPr>
          <a:xfrm>
            <a:off x="2282953" y="2572848"/>
            <a:ext cx="2616015" cy="3048000"/>
          </a:xfrm>
        </p:spPr>
        <p:txBody>
          <a:bodyPr>
            <a:normAutofit/>
          </a:bodyPr>
          <a:lstStyle/>
          <a:p>
            <a:pPr marL="0" indent="0">
              <a:buNone/>
            </a:pPr>
            <a:r>
              <a:rPr lang="en-US" dirty="0"/>
              <a:t>AMEN</a:t>
            </a:r>
          </a:p>
          <a:p>
            <a:r>
              <a:rPr lang="en-US" dirty="0">
                <a:solidFill>
                  <a:srgbClr val="FF0000"/>
                </a:solidFill>
              </a:rPr>
              <a:t>A</a:t>
            </a:r>
            <a:r>
              <a:rPr lang="en-US" dirty="0"/>
              <a:t>typia</a:t>
            </a:r>
          </a:p>
          <a:p>
            <a:r>
              <a:rPr lang="en-US" dirty="0">
                <a:solidFill>
                  <a:srgbClr val="FF0000"/>
                </a:solidFill>
              </a:rPr>
              <a:t>M</a:t>
            </a:r>
            <a:r>
              <a:rPr lang="en-US" dirty="0"/>
              <a:t>itosis</a:t>
            </a:r>
          </a:p>
          <a:p>
            <a:r>
              <a:rPr lang="en-US" dirty="0">
                <a:solidFill>
                  <a:srgbClr val="FF0000"/>
                </a:solidFill>
              </a:rPr>
              <a:t>E</a:t>
            </a:r>
            <a:r>
              <a:rPr lang="en-US" dirty="0"/>
              <a:t>ndothelial proliferation</a:t>
            </a:r>
          </a:p>
          <a:p>
            <a:r>
              <a:rPr lang="en-US" dirty="0">
                <a:solidFill>
                  <a:srgbClr val="FF0000"/>
                </a:solidFill>
              </a:rPr>
              <a:t>N</a:t>
            </a:r>
            <a:r>
              <a:rPr lang="en-US" dirty="0"/>
              <a:t>ecrosis</a:t>
            </a:r>
          </a:p>
        </p:txBody>
      </p:sp>
      <p:sp>
        <p:nvSpPr>
          <p:cNvPr id="6" name="Text Placeholder 5"/>
          <p:cNvSpPr>
            <a:spLocks noGrp="1"/>
          </p:cNvSpPr>
          <p:nvPr>
            <p:ph type="body" sz="quarter" idx="3"/>
          </p:nvPr>
        </p:nvSpPr>
        <p:spPr>
          <a:xfrm>
            <a:off x="8109906" y="6088377"/>
            <a:ext cx="2196970" cy="319178"/>
          </a:xfrm>
        </p:spPr>
        <p:txBody>
          <a:bodyPr/>
          <a:lstStyle/>
          <a:p>
            <a:pPr algn="r"/>
            <a:r>
              <a:rPr lang="en-US" sz="1600" dirty="0" err="1">
                <a:latin typeface="Avenir Book"/>
              </a:rPr>
              <a:t>www.bioscience.org</a:t>
            </a:r>
            <a:endParaRPr lang="en-US" sz="1600" dirty="0">
              <a:latin typeface="Avenir Book"/>
            </a:endParaRPr>
          </a:p>
        </p:txBody>
      </p:sp>
      <p:pic>
        <p:nvPicPr>
          <p:cNvPr id="9" name="Content Placeholder 8"/>
          <p:cNvPicPr>
            <a:picLocks noGrp="1" noChangeAspect="1"/>
          </p:cNvPicPr>
          <p:nvPr>
            <p:ph sz="quarter" idx="4"/>
          </p:nvPr>
        </p:nvPicPr>
        <p:blipFill rotWithShape="1">
          <a:blip r:embed="rId3" cstate="print"/>
          <a:srcRect t="-1812" b="26996"/>
          <a:stretch/>
        </p:blipFill>
        <p:spPr>
          <a:xfrm>
            <a:off x="4496174" y="2572849"/>
            <a:ext cx="5810702" cy="3496107"/>
          </a:xfrm>
        </p:spPr>
      </p:pic>
      <p:sp>
        <p:nvSpPr>
          <p:cNvPr id="10" name="Text Placeholder 5"/>
          <p:cNvSpPr txBox="1">
            <a:spLocks/>
          </p:cNvSpPr>
          <p:nvPr/>
        </p:nvSpPr>
        <p:spPr>
          <a:xfrm>
            <a:off x="6235546" y="5815585"/>
            <a:ext cx="892363" cy="272793"/>
          </a:xfrm>
          <a:prstGeom prst="rect">
            <a:avLst/>
          </a:prstGeom>
        </p:spPr>
        <p:txBody>
          <a:bodyPr vert="horz" lIns="91440" tIns="45720" rIns="91440" bIns="45720" rtlCol="0" anchor="b" anchorCtr="0">
            <a:noAutofit/>
          </a:bodyPr>
          <a:lstStyle>
            <a:lvl1pPr marL="0" indent="0" algn="l" defTabSz="914400" rtl="0" eaLnBrk="1" latinLnBrk="0" hangingPunct="1">
              <a:spcBef>
                <a:spcPct val="20000"/>
              </a:spcBef>
              <a:buClr>
                <a:schemeClr val="accent1"/>
              </a:buClr>
              <a:buFont typeface="Arial" pitchFamily="34" charset="0"/>
              <a:buNone/>
              <a:defRPr sz="2800" b="0" kern="1200">
                <a:solidFill>
                  <a:schemeClr val="tx2"/>
                </a:solidFill>
                <a:latin typeface="+mj-lt"/>
                <a:ea typeface="+mn-ea"/>
                <a:cs typeface="Avenir Book"/>
              </a:defRPr>
            </a:lvl1pPr>
            <a:lvl2pPr marL="457200" indent="0" algn="l" defTabSz="914400" rtl="0" eaLnBrk="1" latinLnBrk="0" hangingPunct="1">
              <a:spcBef>
                <a:spcPct val="20000"/>
              </a:spcBef>
              <a:buClr>
                <a:schemeClr val="accent1"/>
              </a:buClr>
              <a:buFont typeface="Arial" pitchFamily="34" charset="0"/>
              <a:buNone/>
              <a:defRPr sz="2000" b="1" kern="1200">
                <a:solidFill>
                  <a:schemeClr val="tx2"/>
                </a:solidFill>
                <a:latin typeface="Avenir Book"/>
                <a:ea typeface="+mn-ea"/>
                <a:cs typeface="Avenir Book"/>
              </a:defRPr>
            </a:lvl2pPr>
            <a:lvl3pPr marL="914400" indent="0" algn="l" defTabSz="914400" rtl="0" eaLnBrk="1" latinLnBrk="0" hangingPunct="1">
              <a:spcBef>
                <a:spcPct val="20000"/>
              </a:spcBef>
              <a:buClr>
                <a:schemeClr val="accent1"/>
              </a:buClr>
              <a:buFont typeface="Arial" pitchFamily="34" charset="0"/>
              <a:buNone/>
              <a:defRPr sz="1800" b="1" kern="1200">
                <a:solidFill>
                  <a:schemeClr val="tx2"/>
                </a:solidFill>
                <a:latin typeface="Avenir Book"/>
                <a:ea typeface="+mn-ea"/>
                <a:cs typeface="Avenir Book"/>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2"/>
                </a:solidFill>
                <a:latin typeface="Avenir Book"/>
                <a:ea typeface="+mn-ea"/>
                <a:cs typeface="Avenir Book"/>
              </a:defRPr>
            </a:lvl4pPr>
            <a:lvl5pPr marL="1828800" indent="0" algn="l" defTabSz="914400" rtl="0" eaLnBrk="1" latinLnBrk="0" hangingPunct="1">
              <a:spcBef>
                <a:spcPct val="20000"/>
              </a:spcBef>
              <a:buClr>
                <a:schemeClr val="accent1"/>
              </a:buClr>
              <a:buFont typeface="Arial" pitchFamily="34" charset="0"/>
              <a:buNone/>
              <a:defRPr sz="1600" b="1" kern="1200" baseline="0">
                <a:solidFill>
                  <a:schemeClr val="tx2"/>
                </a:solidFill>
                <a:latin typeface="Avenir Book"/>
                <a:ea typeface="+mn-ea"/>
                <a:cs typeface="Avenir Book"/>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2"/>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2"/>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2"/>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2"/>
                </a:solidFill>
                <a:latin typeface="+mn-lt"/>
                <a:ea typeface="+mn-ea"/>
                <a:cs typeface="+mn-cs"/>
              </a:defRPr>
            </a:lvl9pPr>
          </a:lstStyle>
          <a:p>
            <a:r>
              <a:rPr lang="en-US" sz="1600" dirty="0" err="1">
                <a:latin typeface="Avenir Book"/>
              </a:rPr>
              <a:t>Atypia</a:t>
            </a:r>
            <a:endParaRPr lang="en-US" sz="1600" dirty="0">
              <a:latin typeface="Avenir Book"/>
            </a:endParaRPr>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242510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a:t>Molecular Pathways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cstate="print"/>
          <a:stretch>
            <a:fillRect/>
          </a:stretch>
        </p:blipFill>
        <p:spPr>
          <a:xfrm>
            <a:off x="5511" y="1825625"/>
            <a:ext cx="5378853" cy="2887052"/>
          </a:xfrm>
          <a:prstGeom prst="rect">
            <a:avLst/>
          </a:prstGeom>
        </p:spPr>
      </p:pic>
      <p:pic>
        <p:nvPicPr>
          <p:cNvPr id="5" name="Picture 4"/>
          <p:cNvPicPr>
            <a:picLocks noChangeAspect="1"/>
          </p:cNvPicPr>
          <p:nvPr/>
        </p:nvPicPr>
        <p:blipFill>
          <a:blip r:embed="rId4" cstate="print"/>
          <a:stretch>
            <a:fillRect/>
          </a:stretch>
        </p:blipFill>
        <p:spPr>
          <a:xfrm>
            <a:off x="5603631" y="1032046"/>
            <a:ext cx="6526908" cy="5072340"/>
          </a:xfrm>
          <a:prstGeom prst="rect">
            <a:avLst/>
          </a:prstGeom>
        </p:spPr>
      </p:pic>
    </p:spTree>
    <p:extLst>
      <p:ext uri="{BB962C8B-B14F-4D97-AF65-F5344CB8AC3E}">
        <p14:creationId xmlns:p14="http://schemas.microsoft.com/office/powerpoint/2010/main" val="2964012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BBD7-E40B-41F7-8D73-39C4BDF123C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CF2C3C-111B-4911-B612-EECF01BEA31E}"/>
              </a:ext>
            </a:extLst>
          </p:cNvPr>
          <p:cNvSpPr>
            <a:spLocks noGrp="1"/>
          </p:cNvSpPr>
          <p:nvPr>
            <p:ph idx="1"/>
          </p:nvPr>
        </p:nvSpPr>
        <p:spPr/>
        <p:txBody>
          <a:bodyPr/>
          <a:lstStyle/>
          <a:p>
            <a:r>
              <a:rPr lang="en-US" dirty="0"/>
              <a:t>Intro</a:t>
            </a:r>
          </a:p>
          <a:p>
            <a:r>
              <a:rPr lang="en-US" dirty="0"/>
              <a:t>Molecular vs. Histology</a:t>
            </a:r>
          </a:p>
          <a:p>
            <a:r>
              <a:rPr lang="en-US" dirty="0"/>
              <a:t>Treatment: XRT, additional treatments, subgroup: Elderly</a:t>
            </a:r>
          </a:p>
          <a:p>
            <a:r>
              <a:rPr lang="en-US" dirty="0"/>
              <a:t>Assessing Treatment Response</a:t>
            </a:r>
          </a:p>
          <a:p>
            <a:r>
              <a:rPr lang="en-US" dirty="0"/>
              <a:t>Studies</a:t>
            </a:r>
          </a:p>
        </p:txBody>
      </p:sp>
    </p:spTree>
    <p:extLst>
      <p:ext uri="{BB962C8B-B14F-4D97-AF65-F5344CB8AC3E}">
        <p14:creationId xmlns:p14="http://schemas.microsoft.com/office/powerpoint/2010/main" val="4133748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975"/>
            <a:ext cx="8229600" cy="781975"/>
          </a:xfrm>
        </p:spPr>
        <p:txBody>
          <a:bodyPr>
            <a:normAutofit/>
          </a:bodyPr>
          <a:lstStyle/>
          <a:p>
            <a:pPr algn="l"/>
            <a:endParaRPr lang="en-US" sz="4000" dirty="0"/>
          </a:p>
        </p:txBody>
      </p:sp>
      <p:sp>
        <p:nvSpPr>
          <p:cNvPr id="3" name="Content Placeholder 2"/>
          <p:cNvSpPr>
            <a:spLocks noGrp="1"/>
          </p:cNvSpPr>
          <p:nvPr>
            <p:ph idx="1"/>
          </p:nvPr>
        </p:nvSpPr>
        <p:spPr>
          <a:xfrm>
            <a:off x="1524000" y="1066800"/>
            <a:ext cx="4114800" cy="5723508"/>
          </a:xfrm>
        </p:spPr>
        <p:txBody>
          <a:bodyPr/>
          <a:lstStyle/>
          <a:p>
            <a:r>
              <a:rPr lang="en-US" dirty="0"/>
              <a:t>Survival</a:t>
            </a:r>
          </a:p>
          <a:p>
            <a:pPr lvl="1"/>
            <a:r>
              <a:rPr lang="en-US" dirty="0"/>
              <a:t>Better with IDH mutations in both:</a:t>
            </a:r>
          </a:p>
          <a:p>
            <a:pPr lvl="2"/>
            <a:r>
              <a:rPr lang="en-US" dirty="0"/>
              <a:t>GBM</a:t>
            </a:r>
          </a:p>
          <a:p>
            <a:pPr lvl="3"/>
            <a:r>
              <a:rPr lang="en-US" dirty="0"/>
              <a:t>Median OS: 15m </a:t>
            </a:r>
            <a:r>
              <a:rPr lang="en-US" dirty="0">
                <a:sym typeface="Wingdings" panose="05000000000000000000" pitchFamily="2" charset="2"/>
              </a:rPr>
              <a:t> 31 m</a:t>
            </a:r>
            <a:endParaRPr lang="en-US" dirty="0"/>
          </a:p>
          <a:p>
            <a:pPr lvl="2"/>
            <a:r>
              <a:rPr lang="en-US" dirty="0"/>
              <a:t>AA</a:t>
            </a:r>
          </a:p>
          <a:p>
            <a:pPr lvl="3"/>
            <a:r>
              <a:rPr lang="en-US" dirty="0"/>
              <a:t>Median OS: 20m </a:t>
            </a:r>
            <a:r>
              <a:rPr lang="en-US" dirty="0">
                <a:sym typeface="Wingdings" panose="05000000000000000000" pitchFamily="2" charset="2"/>
              </a:rPr>
              <a:t> 65m</a:t>
            </a:r>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4"/>
            <a:ext cx="3505200" cy="473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3345" y="4866258"/>
            <a:ext cx="3954298"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885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1462087" y="1890712"/>
            <a:ext cx="9267825" cy="3076575"/>
          </a:xfrm>
          <a:prstGeom prst="rect">
            <a:avLst/>
          </a:prstGeom>
        </p:spPr>
      </p:pic>
    </p:spTree>
    <p:extLst>
      <p:ext uri="{BB962C8B-B14F-4D97-AF65-F5344CB8AC3E}">
        <p14:creationId xmlns:p14="http://schemas.microsoft.com/office/powerpoint/2010/main" val="1784744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tatic-content.springer.com/image/art%3A10.1007%2Fs00401-016-1545-1/MediaObjects/401_2016_1545_Fig1_HTML.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433" y="203995"/>
            <a:ext cx="10354367" cy="634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974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C553-A7B1-4FCC-87A0-4F6C188FEF9A}"/>
              </a:ext>
            </a:extLst>
          </p:cNvPr>
          <p:cNvSpPr>
            <a:spLocks noGrp="1"/>
          </p:cNvSpPr>
          <p:nvPr>
            <p:ph type="title"/>
          </p:nvPr>
        </p:nvSpPr>
        <p:spPr/>
        <p:txBody>
          <a:bodyPr/>
          <a:lstStyle/>
          <a:p>
            <a:r>
              <a:rPr lang="en-US" dirty="0"/>
              <a:t>IDH and GBM (Louis, Perry WHO 2016)</a:t>
            </a:r>
          </a:p>
        </p:txBody>
      </p:sp>
      <p:sp>
        <p:nvSpPr>
          <p:cNvPr id="3" name="Content Placeholder 2">
            <a:extLst>
              <a:ext uri="{FF2B5EF4-FFF2-40B4-BE49-F238E27FC236}">
                <a16:creationId xmlns:a16="http://schemas.microsoft.com/office/drawing/2014/main" id="{FED403ED-D9B4-4EA7-A5F5-439F3E99E9A5}"/>
              </a:ext>
            </a:extLst>
          </p:cNvPr>
          <p:cNvSpPr>
            <a:spLocks noGrp="1"/>
          </p:cNvSpPr>
          <p:nvPr>
            <p:ph sz="half" idx="1"/>
          </p:nvPr>
        </p:nvSpPr>
        <p:spPr/>
        <p:txBody>
          <a:bodyPr>
            <a:normAutofit fontScale="92500" lnSpcReduction="20000"/>
          </a:bodyPr>
          <a:lstStyle/>
          <a:p>
            <a:r>
              <a:rPr lang="en-US" dirty="0"/>
              <a:t>IDH </a:t>
            </a:r>
            <a:r>
              <a:rPr lang="en-US" dirty="0" err="1"/>
              <a:t>wt</a:t>
            </a:r>
            <a:r>
              <a:rPr lang="en-US" dirty="0"/>
              <a:t> GBM</a:t>
            </a:r>
          </a:p>
          <a:p>
            <a:r>
              <a:rPr lang="en-US" dirty="0"/>
              <a:t>60yo</a:t>
            </a:r>
          </a:p>
          <a:p>
            <a:r>
              <a:rPr lang="en-US" dirty="0"/>
              <a:t>90% GBM</a:t>
            </a:r>
          </a:p>
          <a:p>
            <a:r>
              <a:rPr lang="en-US" dirty="0"/>
              <a:t>No precursor lesion</a:t>
            </a:r>
          </a:p>
          <a:p>
            <a:r>
              <a:rPr lang="en-US" dirty="0"/>
              <a:t>4mo clinical </a:t>
            </a:r>
            <a:r>
              <a:rPr lang="en-US" dirty="0" err="1"/>
              <a:t>hx</a:t>
            </a:r>
            <a:endParaRPr lang="en-US" dirty="0"/>
          </a:p>
          <a:p>
            <a:r>
              <a:rPr lang="en-US" dirty="0"/>
              <a:t>15mos MS</a:t>
            </a:r>
          </a:p>
          <a:p>
            <a:r>
              <a:rPr lang="en-US" dirty="0"/>
              <a:t>Extensive necrosis</a:t>
            </a:r>
          </a:p>
          <a:p>
            <a:r>
              <a:rPr lang="en-US" dirty="0"/>
              <a:t>+TERT mutation</a:t>
            </a:r>
          </a:p>
          <a:p>
            <a:r>
              <a:rPr lang="en-US" dirty="0"/>
              <a:t>EGFR amp</a:t>
            </a:r>
          </a:p>
          <a:p>
            <a:r>
              <a:rPr lang="en-US" dirty="0"/>
              <a:t>PTEN </a:t>
            </a:r>
            <a:r>
              <a:rPr lang="en-US" dirty="0" err="1"/>
              <a:t>mut</a:t>
            </a:r>
            <a:endParaRPr lang="en-US" dirty="0"/>
          </a:p>
        </p:txBody>
      </p:sp>
      <p:sp>
        <p:nvSpPr>
          <p:cNvPr id="4" name="Content Placeholder 3">
            <a:extLst>
              <a:ext uri="{FF2B5EF4-FFF2-40B4-BE49-F238E27FC236}">
                <a16:creationId xmlns:a16="http://schemas.microsoft.com/office/drawing/2014/main" id="{730FAE47-ECFF-416F-BFC6-9F080CFA2870}"/>
              </a:ext>
            </a:extLst>
          </p:cNvPr>
          <p:cNvSpPr>
            <a:spLocks noGrp="1"/>
          </p:cNvSpPr>
          <p:nvPr>
            <p:ph sz="half" idx="2"/>
          </p:nvPr>
        </p:nvSpPr>
        <p:spPr/>
        <p:txBody>
          <a:bodyPr>
            <a:normAutofit fontScale="92500" lnSpcReduction="20000"/>
          </a:bodyPr>
          <a:lstStyle/>
          <a:p>
            <a:r>
              <a:rPr lang="en-US" dirty="0"/>
              <a:t>IDH </a:t>
            </a:r>
            <a:r>
              <a:rPr lang="en-US" dirty="0" err="1"/>
              <a:t>mut</a:t>
            </a:r>
            <a:r>
              <a:rPr lang="en-US" dirty="0"/>
              <a:t> GBM</a:t>
            </a:r>
          </a:p>
          <a:p>
            <a:r>
              <a:rPr lang="en-US" dirty="0"/>
              <a:t>40yo</a:t>
            </a:r>
          </a:p>
          <a:p>
            <a:r>
              <a:rPr lang="en-US" dirty="0"/>
              <a:t>10% GBM</a:t>
            </a:r>
          </a:p>
          <a:p>
            <a:r>
              <a:rPr lang="en-US" dirty="0" err="1"/>
              <a:t>Precurso</a:t>
            </a:r>
            <a:r>
              <a:rPr lang="en-US" dirty="0"/>
              <a:t> diffuse astrocytoma</a:t>
            </a:r>
          </a:p>
          <a:p>
            <a:r>
              <a:rPr lang="en-US" dirty="0"/>
              <a:t>1yr clinical </a:t>
            </a:r>
            <a:r>
              <a:rPr lang="en-US" dirty="0" err="1"/>
              <a:t>hx</a:t>
            </a:r>
            <a:endParaRPr lang="en-US" dirty="0"/>
          </a:p>
          <a:p>
            <a:r>
              <a:rPr lang="en-US" dirty="0"/>
              <a:t>31mos MS</a:t>
            </a:r>
          </a:p>
          <a:p>
            <a:r>
              <a:rPr lang="en-US" dirty="0"/>
              <a:t>Limited</a:t>
            </a:r>
          </a:p>
          <a:p>
            <a:r>
              <a:rPr lang="en-US" dirty="0"/>
              <a:t>P53 mutations</a:t>
            </a:r>
          </a:p>
          <a:p>
            <a:r>
              <a:rPr lang="en-US" dirty="0"/>
              <a:t>ATRX mutations</a:t>
            </a:r>
          </a:p>
        </p:txBody>
      </p:sp>
    </p:spTree>
    <p:extLst>
      <p:ext uri="{BB962C8B-B14F-4D97-AF65-F5344CB8AC3E}">
        <p14:creationId xmlns:p14="http://schemas.microsoft.com/office/powerpoint/2010/main" val="4111208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1420368" y="1922971"/>
            <a:ext cx="8229600" cy="4525963"/>
          </a:xfrm>
          <a:prstGeom prst="rect">
            <a:avLst/>
          </a:prstGeom>
        </p:spPr>
        <p:txBody>
          <a:bodyPr>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Corbel" panose="020B0503020204020204" pitchFamily="34" charset="0"/>
                <a:ea typeface="+mn-ea"/>
                <a:cs typeface="Corbel" panose="020B0503020204020204" pitchFamily="34" charset="0"/>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Corbel" panose="020B0503020204020204" pitchFamily="34" charset="0"/>
                <a:ea typeface="+mn-ea"/>
                <a:cs typeface="Corbel" panose="020B0503020204020204" pitchFamily="34" charset="0"/>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Corbel" panose="020B0503020204020204" pitchFamily="34" charset="0"/>
                <a:ea typeface="+mn-ea"/>
                <a:cs typeface="Corbel" panose="020B0503020204020204" pitchFamily="34" charset="0"/>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Corbel" panose="020B0503020204020204" pitchFamily="34" charset="0"/>
                <a:ea typeface="+mn-ea"/>
                <a:cs typeface="Corbel" panose="020B0503020204020204" pitchFamily="34" charset="0"/>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Corbel" panose="020B0503020204020204" pitchFamily="34" charset="0"/>
                <a:ea typeface="+mn-ea"/>
                <a:cs typeface="Corbel" panose="020B0503020204020204"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sz="2200" dirty="0">
                <a:solidFill>
                  <a:schemeClr val="tx1"/>
                </a:solidFill>
                <a:latin typeface="Calibri" panose="020F0502020204030204" pitchFamily="34" charset="0"/>
              </a:rPr>
              <a:t>Grade IV:</a:t>
            </a:r>
          </a:p>
          <a:p>
            <a:pPr lvl="1"/>
            <a:r>
              <a:rPr lang="en-US" dirty="0">
                <a:solidFill>
                  <a:schemeClr val="tx1"/>
                </a:solidFill>
                <a:latin typeface="Calibri" panose="020F0502020204030204" pitchFamily="34" charset="0"/>
              </a:rPr>
              <a:t>Glioblastoma multiforme 				1 year</a:t>
            </a:r>
          </a:p>
          <a:p>
            <a:pPr marL="457200" lvl="1" indent="0">
              <a:buFont typeface="Arial" pitchFamily="34" charset="0"/>
              <a:buNone/>
            </a:pPr>
            <a:endParaRPr lang="en-US" dirty="0">
              <a:solidFill>
                <a:schemeClr val="tx1"/>
              </a:solidFill>
              <a:latin typeface="Calibri" panose="020F0502020204030204" pitchFamily="34" charset="0"/>
            </a:endParaRPr>
          </a:p>
          <a:p>
            <a:pPr lvl="1"/>
            <a:r>
              <a:rPr lang="en-US" dirty="0">
                <a:solidFill>
                  <a:schemeClr val="tx1"/>
                </a:solidFill>
                <a:latin typeface="Calibri" panose="020F0502020204030204" pitchFamily="34" charset="0"/>
              </a:rPr>
              <a:t>Anaplastic astrocytoma				3 years</a:t>
            </a:r>
          </a:p>
          <a:p>
            <a:pPr marL="457200" lvl="1" indent="0">
              <a:buFont typeface="Arial" pitchFamily="34" charset="0"/>
              <a:buNone/>
            </a:pPr>
            <a:endParaRPr lang="en-US" dirty="0">
              <a:solidFill>
                <a:schemeClr val="tx1"/>
              </a:solidFill>
              <a:latin typeface="Calibri" panose="020F0502020204030204" pitchFamily="34" charset="0"/>
            </a:endParaRPr>
          </a:p>
          <a:p>
            <a:pPr lvl="1"/>
            <a:r>
              <a:rPr lang="en-US" dirty="0">
                <a:solidFill>
                  <a:schemeClr val="tx1"/>
                </a:solidFill>
                <a:latin typeface="Calibri" panose="020F0502020204030204" pitchFamily="34" charset="0"/>
              </a:rPr>
              <a:t>Low grade astrocytoma				5 years</a:t>
            </a:r>
          </a:p>
          <a:p>
            <a:pPr lvl="1"/>
            <a:r>
              <a:rPr lang="en-US" dirty="0">
                <a:solidFill>
                  <a:schemeClr val="tx1"/>
                </a:solidFill>
                <a:latin typeface="Calibri" panose="020F0502020204030204" pitchFamily="34" charset="0"/>
              </a:rPr>
              <a:t>Low grade mixed </a:t>
            </a:r>
            <a:r>
              <a:rPr lang="en-US" dirty="0" err="1">
                <a:solidFill>
                  <a:schemeClr val="tx1"/>
                </a:solidFill>
                <a:latin typeface="Calibri" panose="020F0502020204030204" pitchFamily="34" charset="0"/>
              </a:rPr>
              <a:t>oligoastrocytoma</a:t>
            </a:r>
            <a:r>
              <a:rPr lang="en-US" dirty="0">
                <a:solidFill>
                  <a:schemeClr val="tx1"/>
                </a:solidFill>
                <a:latin typeface="Calibri" panose="020F0502020204030204" pitchFamily="34" charset="0"/>
              </a:rPr>
              <a:t> 		7.5 years</a:t>
            </a:r>
          </a:p>
          <a:p>
            <a:pPr lvl="1"/>
            <a:r>
              <a:rPr lang="en-US" dirty="0" err="1">
                <a:solidFill>
                  <a:schemeClr val="tx1"/>
                </a:solidFill>
                <a:latin typeface="Calibri" panose="020F0502020204030204" pitchFamily="34" charset="0"/>
              </a:rPr>
              <a:t>Oligodendroglioma</a:t>
            </a:r>
            <a:r>
              <a:rPr lang="en-US" dirty="0">
                <a:solidFill>
                  <a:schemeClr val="tx1"/>
                </a:solidFill>
                <a:latin typeface="Calibri" panose="020F0502020204030204" pitchFamily="34" charset="0"/>
              </a:rPr>
              <a:t> 				10 years</a:t>
            </a:r>
          </a:p>
          <a:p>
            <a:pPr lvl="1"/>
            <a:endParaRPr lang="en-US" dirty="0">
              <a:latin typeface="Calibri" panose="020F0502020204030204" pitchFamily="34" charset="0"/>
            </a:endParaRPr>
          </a:p>
        </p:txBody>
      </p:sp>
    </p:spTree>
    <p:extLst>
      <p:ext uri="{BB962C8B-B14F-4D97-AF65-F5344CB8AC3E}">
        <p14:creationId xmlns:p14="http://schemas.microsoft.com/office/powerpoint/2010/main" val="1675472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p:cNvSpPr>
            <a:spLocks noChangeArrowheads="1"/>
          </p:cNvSpPr>
          <p:nvPr/>
        </p:nvSpPr>
        <p:spPr bwMode="auto">
          <a:xfrm>
            <a:off x="1524000" y="687388"/>
            <a:ext cx="9144000" cy="914400"/>
          </a:xfrm>
          <a:prstGeom prst="rect">
            <a:avLst/>
          </a:prstGeom>
          <a:solidFill>
            <a:srgbClr val="EEEEEE"/>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endParaRPr lang="en-US" altLang="en-US">
              <a:solidFill>
                <a:srgbClr val="FFFFFF"/>
              </a:solidFill>
            </a:endParaRPr>
          </a:p>
        </p:txBody>
      </p:sp>
      <p:sp>
        <p:nvSpPr>
          <p:cNvPr id="14341" name="Text Placeholder 2"/>
          <p:cNvSpPr txBox="1">
            <a:spLocks/>
          </p:cNvSpPr>
          <p:nvPr/>
        </p:nvSpPr>
        <p:spPr bwMode="auto">
          <a:xfrm>
            <a:off x="1524000" y="69215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00" tIns="63500" rIns="127000" bIns="0"/>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300" dirty="0">
                <a:latin typeface="Helvetica" charset="0"/>
              </a:rPr>
              <a:t>From: </a:t>
            </a:r>
            <a:r>
              <a:rPr lang="en-US" altLang="en-US" sz="1300" b="1" dirty="0" err="1">
                <a:latin typeface="Helvetica" charset="0"/>
              </a:rPr>
              <a:t>Glioblastoma</a:t>
            </a:r>
            <a:r>
              <a:rPr lang="en-US" altLang="en-US" sz="1300" b="1" dirty="0">
                <a:latin typeface="Helvetica" charset="0"/>
              </a:rPr>
              <a:t> and Other Malignant </a:t>
            </a:r>
            <a:r>
              <a:rPr lang="en-US" altLang="en-US" sz="1300" b="1" dirty="0" err="1">
                <a:latin typeface="Helvetica" charset="0"/>
              </a:rPr>
              <a:t>Gliomas</a:t>
            </a:r>
            <a:r>
              <a:rPr lang="en-US" altLang="en-US" sz="1300" b="1" dirty="0">
                <a:latin typeface="Helvetica" charset="0"/>
              </a:rPr>
              <a:t>:  A Clinical Review</a:t>
            </a:r>
          </a:p>
        </p:txBody>
      </p:sp>
      <p:cxnSp>
        <p:nvCxnSpPr>
          <p:cNvPr id="14342" name="Straight Connector 8"/>
          <p:cNvCxnSpPr>
            <a:cxnSpLocks noChangeShapeType="1"/>
          </p:cNvCxnSpPr>
          <p:nvPr/>
        </p:nvCxnSpPr>
        <p:spPr bwMode="auto">
          <a:xfrm flipV="1">
            <a:off x="1524000" y="6215064"/>
            <a:ext cx="9144000" cy="7937"/>
          </a:xfrm>
          <a:prstGeom prst="line">
            <a:avLst/>
          </a:prstGeom>
          <a:noFill/>
          <a:ln w="12700" algn="ctr">
            <a:solidFill>
              <a:srgbClr val="999999"/>
            </a:solidFill>
            <a:round/>
            <a:headEnd/>
            <a:tailEnd/>
          </a:ln>
          <a:extLst>
            <a:ext uri="{909E8E84-426E-40DD-AFC4-6F175D3DCCD1}">
              <a14:hiddenFill xmlns:a14="http://schemas.microsoft.com/office/drawing/2010/main">
                <a:noFill/>
              </a14:hiddenFill>
            </a:ext>
          </a:extLst>
        </p:spPr>
      </p:cxnSp>
      <p:sp>
        <p:nvSpPr>
          <p:cNvPr id="14343" name="Text Placeholder 2"/>
          <p:cNvSpPr txBox="1">
            <a:spLocks/>
          </p:cNvSpPr>
          <p:nvPr/>
        </p:nvSpPr>
        <p:spPr bwMode="auto">
          <a:xfrm>
            <a:off x="1524000" y="1282700"/>
            <a:ext cx="91440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00" tIns="0" rIns="127000" bIns="63500"/>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200">
                <a:latin typeface="Helvetica" charset="0"/>
              </a:rPr>
              <a:t>JAMA. 2013;310(17):1842-1850. doi:10.1001/jama.2013.280319</a:t>
            </a:r>
          </a:p>
        </p:txBody>
      </p:sp>
      <p:sp>
        <p:nvSpPr>
          <p:cNvPr id="14344" name="Text Placeholder 2"/>
          <p:cNvSpPr txBox="1">
            <a:spLocks/>
          </p:cNvSpPr>
          <p:nvPr/>
        </p:nvSpPr>
        <p:spPr bwMode="auto">
          <a:xfrm>
            <a:off x="1524000" y="6297753"/>
            <a:ext cx="9144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00" tIns="0" rIns="0" bIns="63500"/>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altLang="en-US" sz="1200" dirty="0">
                <a:solidFill>
                  <a:schemeClr val="bg1"/>
                </a:solidFill>
                <a:latin typeface="Helvetica" charset="0"/>
              </a:rPr>
              <a:t>Classification of Malignant </a:t>
            </a:r>
            <a:r>
              <a:rPr lang="en-US" altLang="en-US" sz="1200" dirty="0" err="1">
                <a:solidFill>
                  <a:schemeClr val="bg1"/>
                </a:solidFill>
                <a:latin typeface="Helvetica" charset="0"/>
              </a:rPr>
              <a:t>Gliomas</a:t>
            </a:r>
            <a:r>
              <a:rPr lang="en-US" altLang="en-US" sz="1200" dirty="0">
                <a:solidFill>
                  <a:schemeClr val="bg1"/>
                </a:solidFill>
                <a:latin typeface="Helvetica" charset="0"/>
              </a:rPr>
              <a:t> and Survival According to the Surveillance, Epidemiology, and End Results (SEER) Program Registry</a:t>
            </a:r>
          </a:p>
        </p:txBody>
      </p:sp>
      <p:sp>
        <p:nvSpPr>
          <p:cNvPr id="14345" name="TextBox 11"/>
          <p:cNvSpPr txBox="1">
            <a:spLocks noChangeArrowheads="1"/>
          </p:cNvSpPr>
          <p:nvPr/>
        </p:nvSpPr>
        <p:spPr bwMode="auto">
          <a:xfrm>
            <a:off x="1524000" y="5958575"/>
            <a:ext cx="9144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000" tIns="0" rIns="0" bIns="63500">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200" b="1" dirty="0">
                <a:solidFill>
                  <a:schemeClr val="bg1"/>
                </a:solidFill>
                <a:latin typeface="Helvetica" charset="0"/>
              </a:rPr>
              <a:t>Figure </a:t>
            </a:r>
            <a:r>
              <a:rPr lang="en-US" altLang="en-US" sz="1300" b="1" dirty="0">
                <a:solidFill>
                  <a:schemeClr val="bg1"/>
                </a:solidFill>
                <a:latin typeface="Helvetica" charset="0"/>
              </a:rPr>
              <a:t>Legend</a:t>
            </a:r>
            <a:r>
              <a:rPr lang="en-US" altLang="en-US" sz="1200" b="1" dirty="0">
                <a:solidFill>
                  <a:schemeClr val="bg1"/>
                </a:solidFill>
                <a:latin typeface="Helvetica" charset="0"/>
              </a:rPr>
              <a:t>:</a:t>
            </a:r>
          </a:p>
        </p:txBody>
      </p:sp>
      <p:cxnSp>
        <p:nvCxnSpPr>
          <p:cNvPr id="14346" name="Straight Connector 5"/>
          <p:cNvCxnSpPr>
            <a:cxnSpLocks noChangeShapeType="1"/>
          </p:cNvCxnSpPr>
          <p:nvPr/>
        </p:nvCxnSpPr>
        <p:spPr bwMode="auto">
          <a:xfrm>
            <a:off x="1524000" y="666750"/>
            <a:ext cx="9144000" cy="0"/>
          </a:xfrm>
          <a:prstGeom prst="line">
            <a:avLst/>
          </a:prstGeom>
          <a:noFill/>
          <a:ln w="38100" algn="ctr">
            <a:solidFill>
              <a:srgbClr val="999999"/>
            </a:solidFill>
            <a:round/>
            <a:headEnd/>
            <a:tailEnd/>
          </a:ln>
          <a:extLst>
            <a:ext uri="{909E8E84-426E-40DD-AFC4-6F175D3DCCD1}">
              <a14:hiddenFill xmlns:a14="http://schemas.microsoft.com/office/drawing/2010/main">
                <a:noFill/>
              </a14:hiddenFill>
            </a:ext>
          </a:extLst>
        </p:spPr>
      </p:cxnSp>
      <p:pic>
        <p:nvPicPr>
          <p:cNvPr id="14347" name="Picture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00" y="127000"/>
            <a:ext cx="264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3" descr="Co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27" y="1627033"/>
            <a:ext cx="5603965" cy="465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308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623" y="-249171"/>
            <a:ext cx="10515600" cy="1325563"/>
          </a:xfrm>
        </p:spPr>
        <p:txBody>
          <a:bodyPr/>
          <a:lstStyle/>
          <a:p>
            <a:r>
              <a:rPr lang="en-US" dirty="0"/>
              <a:t>RTOG RPA Class (original for grade 3,4)</a:t>
            </a:r>
          </a:p>
        </p:txBody>
      </p:sp>
      <p:pic>
        <p:nvPicPr>
          <p:cNvPr id="4" name="Picture 3"/>
          <p:cNvPicPr>
            <a:picLocks noChangeAspect="1"/>
          </p:cNvPicPr>
          <p:nvPr/>
        </p:nvPicPr>
        <p:blipFill>
          <a:blip r:embed="rId2" cstate="print"/>
          <a:stretch>
            <a:fillRect/>
          </a:stretch>
        </p:blipFill>
        <p:spPr>
          <a:xfrm>
            <a:off x="929693" y="688105"/>
            <a:ext cx="7891577" cy="4879653"/>
          </a:xfrm>
          <a:prstGeom prst="rect">
            <a:avLst/>
          </a:prstGeom>
        </p:spPr>
      </p:pic>
      <p:pic>
        <p:nvPicPr>
          <p:cNvPr id="5" name="Picture 4">
            <a:extLst>
              <a:ext uri="{FF2B5EF4-FFF2-40B4-BE49-F238E27FC236}">
                <a16:creationId xmlns:a16="http://schemas.microsoft.com/office/drawing/2014/main" id="{C69BA634-AC44-4A1A-AB14-17531039C66D}"/>
              </a:ext>
            </a:extLst>
          </p:cNvPr>
          <p:cNvPicPr>
            <a:picLocks noChangeAspect="1"/>
          </p:cNvPicPr>
          <p:nvPr/>
        </p:nvPicPr>
        <p:blipFill>
          <a:blip r:embed="rId3" cstate="print"/>
          <a:stretch>
            <a:fillRect/>
          </a:stretch>
        </p:blipFill>
        <p:spPr>
          <a:xfrm>
            <a:off x="2474844" y="5581444"/>
            <a:ext cx="9638774" cy="1162126"/>
          </a:xfrm>
          <a:prstGeom prst="rect">
            <a:avLst/>
          </a:prstGeom>
        </p:spPr>
      </p:pic>
    </p:spTree>
    <p:extLst>
      <p:ext uri="{BB962C8B-B14F-4D97-AF65-F5344CB8AC3E}">
        <p14:creationId xmlns:p14="http://schemas.microsoft.com/office/powerpoint/2010/main" val="1199049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65F27-33E3-4685-9759-113E60F77B7D}"/>
              </a:ext>
            </a:extLst>
          </p:cNvPr>
          <p:cNvSpPr>
            <a:spLocks noGrp="1"/>
          </p:cNvSpPr>
          <p:nvPr>
            <p:ph type="title"/>
          </p:nvPr>
        </p:nvSpPr>
        <p:spPr/>
        <p:txBody>
          <a:bodyPr/>
          <a:lstStyle/>
          <a:p>
            <a:r>
              <a:rPr lang="en-US" dirty="0"/>
              <a:t>GBM-specific RPA</a:t>
            </a:r>
          </a:p>
        </p:txBody>
      </p:sp>
      <p:sp>
        <p:nvSpPr>
          <p:cNvPr id="3" name="Content Placeholder 2">
            <a:extLst>
              <a:ext uri="{FF2B5EF4-FFF2-40B4-BE49-F238E27FC236}">
                <a16:creationId xmlns:a16="http://schemas.microsoft.com/office/drawing/2014/main" id="{7F4FE443-FD62-42DD-93AD-CF80F864B1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629D3B-9426-49D2-A432-F6313049A3FF}"/>
              </a:ext>
            </a:extLst>
          </p:cNvPr>
          <p:cNvPicPr>
            <a:picLocks noChangeAspect="1"/>
          </p:cNvPicPr>
          <p:nvPr/>
        </p:nvPicPr>
        <p:blipFill>
          <a:blip r:embed="rId2" cstate="print"/>
          <a:stretch>
            <a:fillRect/>
          </a:stretch>
        </p:blipFill>
        <p:spPr>
          <a:xfrm>
            <a:off x="647700" y="1439069"/>
            <a:ext cx="10706100" cy="5124450"/>
          </a:xfrm>
          <a:prstGeom prst="rect">
            <a:avLst/>
          </a:prstGeom>
        </p:spPr>
      </p:pic>
    </p:spTree>
    <p:extLst>
      <p:ext uri="{BB962C8B-B14F-4D97-AF65-F5344CB8AC3E}">
        <p14:creationId xmlns:p14="http://schemas.microsoft.com/office/powerpoint/2010/main" val="16240110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cstate="print"/>
          <a:stretch>
            <a:fillRect/>
          </a:stretch>
        </p:blipFill>
        <p:spPr>
          <a:xfrm>
            <a:off x="6385170" y="2281079"/>
            <a:ext cx="4572000" cy="3440430"/>
          </a:xfrm>
          <a:prstGeom prst="rect">
            <a:avLst/>
          </a:prstGeom>
        </p:spPr>
      </p:pic>
      <p:sp>
        <p:nvSpPr>
          <p:cNvPr id="8" name="TextBox 7"/>
          <p:cNvSpPr txBox="1"/>
          <p:nvPr/>
        </p:nvSpPr>
        <p:spPr>
          <a:xfrm>
            <a:off x="9583615" y="6442502"/>
            <a:ext cx="1920631" cy="415498"/>
          </a:xfrm>
          <a:prstGeom prst="rect">
            <a:avLst/>
          </a:prstGeom>
          <a:noFill/>
        </p:spPr>
        <p:txBody>
          <a:bodyPr wrap="square" rtlCol="0">
            <a:spAutoFit/>
          </a:bodyPr>
          <a:lstStyle/>
          <a:p>
            <a:r>
              <a:rPr lang="en-US" sz="1050" dirty="0"/>
              <a:t>Jing Li et al. IJROBP 2011</a:t>
            </a:r>
            <a:br>
              <a:rPr lang="en-US" sz="1050" dirty="0"/>
            </a:br>
            <a:endParaRPr lang="en-US" sz="1050" dirty="0"/>
          </a:p>
        </p:txBody>
      </p:sp>
      <p:sp>
        <p:nvSpPr>
          <p:cNvPr id="7" name="Title 6">
            <a:extLst>
              <a:ext uri="{FF2B5EF4-FFF2-40B4-BE49-F238E27FC236}">
                <a16:creationId xmlns:a16="http://schemas.microsoft.com/office/drawing/2014/main" id="{3C70ED95-616E-44A3-8C6A-EFD8ADB18ABE}"/>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5A568E36-BF86-453A-B474-6EBF3AC58BE0}"/>
              </a:ext>
            </a:extLst>
          </p:cNvPr>
          <p:cNvPicPr>
            <a:picLocks noChangeAspect="1"/>
          </p:cNvPicPr>
          <p:nvPr/>
        </p:nvPicPr>
        <p:blipFill>
          <a:blip r:embed="rId3" cstate="print"/>
          <a:stretch>
            <a:fillRect/>
          </a:stretch>
        </p:blipFill>
        <p:spPr>
          <a:xfrm>
            <a:off x="838200" y="0"/>
            <a:ext cx="4364191" cy="6858000"/>
          </a:xfrm>
          <a:prstGeom prst="rect">
            <a:avLst/>
          </a:prstGeom>
        </p:spPr>
      </p:pic>
    </p:spTree>
    <p:extLst>
      <p:ext uri="{BB962C8B-B14F-4D97-AF65-F5344CB8AC3E}">
        <p14:creationId xmlns:p14="http://schemas.microsoft.com/office/powerpoint/2010/main" val="2330743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A868-6628-4078-B82D-F1C82C4B5D75}"/>
              </a:ext>
            </a:extLst>
          </p:cNvPr>
          <p:cNvSpPr>
            <a:spLocks noGrp="1"/>
          </p:cNvSpPr>
          <p:nvPr>
            <p:ph type="title"/>
          </p:nvPr>
        </p:nvSpPr>
        <p:spPr>
          <a:xfrm>
            <a:off x="0" y="0"/>
            <a:ext cx="10515600" cy="1325563"/>
          </a:xfrm>
        </p:spPr>
        <p:txBody>
          <a:bodyPr/>
          <a:lstStyle/>
          <a:p>
            <a:r>
              <a:rPr lang="en-US" dirty="0"/>
              <a:t>RPA before/after TMZ era</a:t>
            </a:r>
          </a:p>
        </p:txBody>
      </p:sp>
      <p:pic>
        <p:nvPicPr>
          <p:cNvPr id="5" name="Picture 4">
            <a:extLst>
              <a:ext uri="{FF2B5EF4-FFF2-40B4-BE49-F238E27FC236}">
                <a16:creationId xmlns:a16="http://schemas.microsoft.com/office/drawing/2014/main" id="{3EFB88B0-E8F8-4524-81F4-61B11C6A820A}"/>
              </a:ext>
            </a:extLst>
          </p:cNvPr>
          <p:cNvPicPr>
            <a:picLocks noChangeAspect="1"/>
          </p:cNvPicPr>
          <p:nvPr/>
        </p:nvPicPr>
        <p:blipFill>
          <a:blip r:embed="rId2" cstate="print"/>
          <a:stretch>
            <a:fillRect/>
          </a:stretch>
        </p:blipFill>
        <p:spPr>
          <a:xfrm>
            <a:off x="0" y="1048876"/>
            <a:ext cx="7822539" cy="2891118"/>
          </a:xfrm>
          <a:prstGeom prst="rect">
            <a:avLst/>
          </a:prstGeom>
        </p:spPr>
      </p:pic>
      <p:pic>
        <p:nvPicPr>
          <p:cNvPr id="6" name="Picture 5">
            <a:extLst>
              <a:ext uri="{FF2B5EF4-FFF2-40B4-BE49-F238E27FC236}">
                <a16:creationId xmlns:a16="http://schemas.microsoft.com/office/drawing/2014/main" id="{7FA25E6E-93D5-4511-B46F-1C68051412CB}"/>
              </a:ext>
            </a:extLst>
          </p:cNvPr>
          <p:cNvPicPr>
            <a:picLocks noChangeAspect="1"/>
          </p:cNvPicPr>
          <p:nvPr/>
        </p:nvPicPr>
        <p:blipFill>
          <a:blip r:embed="rId3" cstate="print"/>
          <a:stretch>
            <a:fillRect/>
          </a:stretch>
        </p:blipFill>
        <p:spPr>
          <a:xfrm>
            <a:off x="7772399" y="1329863"/>
            <a:ext cx="4419601" cy="2704260"/>
          </a:xfrm>
          <a:prstGeom prst="rect">
            <a:avLst/>
          </a:prstGeom>
        </p:spPr>
      </p:pic>
      <p:sp>
        <p:nvSpPr>
          <p:cNvPr id="7" name="TextBox 6">
            <a:extLst>
              <a:ext uri="{FF2B5EF4-FFF2-40B4-BE49-F238E27FC236}">
                <a16:creationId xmlns:a16="http://schemas.microsoft.com/office/drawing/2014/main" id="{7ECB8315-F596-42BB-982E-2010835A7082}"/>
              </a:ext>
            </a:extLst>
          </p:cNvPr>
          <p:cNvSpPr txBox="1"/>
          <p:nvPr/>
        </p:nvSpPr>
        <p:spPr>
          <a:xfrm>
            <a:off x="8870997" y="1008296"/>
            <a:ext cx="2147319" cy="369332"/>
          </a:xfrm>
          <a:prstGeom prst="rect">
            <a:avLst/>
          </a:prstGeom>
          <a:noFill/>
        </p:spPr>
        <p:txBody>
          <a:bodyPr wrap="none" rtlCol="0">
            <a:spAutoFit/>
          </a:bodyPr>
          <a:lstStyle/>
          <a:p>
            <a:r>
              <a:rPr lang="en-US" dirty="0"/>
              <a:t>With TMZ vs without</a:t>
            </a:r>
          </a:p>
        </p:txBody>
      </p:sp>
      <p:pic>
        <p:nvPicPr>
          <p:cNvPr id="8" name="Picture 7">
            <a:extLst>
              <a:ext uri="{FF2B5EF4-FFF2-40B4-BE49-F238E27FC236}">
                <a16:creationId xmlns:a16="http://schemas.microsoft.com/office/drawing/2014/main" id="{FE9FF1F5-72F8-4533-A484-7567C06BFEB2}"/>
              </a:ext>
            </a:extLst>
          </p:cNvPr>
          <p:cNvPicPr>
            <a:picLocks noChangeAspect="1"/>
          </p:cNvPicPr>
          <p:nvPr/>
        </p:nvPicPr>
        <p:blipFill>
          <a:blip r:embed="rId4" cstate="print"/>
          <a:stretch>
            <a:fillRect/>
          </a:stretch>
        </p:blipFill>
        <p:spPr>
          <a:xfrm>
            <a:off x="5385840" y="4355690"/>
            <a:ext cx="6367602" cy="2279639"/>
          </a:xfrm>
          <a:prstGeom prst="rect">
            <a:avLst/>
          </a:prstGeom>
        </p:spPr>
      </p:pic>
    </p:spTree>
    <p:extLst>
      <p:ext uri="{BB962C8B-B14F-4D97-AF65-F5344CB8AC3E}">
        <p14:creationId xmlns:p14="http://schemas.microsoft.com/office/powerpoint/2010/main" val="3547842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GBM papers</a:t>
            </a:r>
          </a:p>
        </p:txBody>
      </p:sp>
      <p:sp>
        <p:nvSpPr>
          <p:cNvPr id="3" name="Content Placeholder 2"/>
          <p:cNvSpPr>
            <a:spLocks noGrp="1"/>
          </p:cNvSpPr>
          <p:nvPr>
            <p:ph sz="half" idx="2"/>
          </p:nvPr>
        </p:nvSpPr>
        <p:spPr>
          <a:xfrm>
            <a:off x="706438" y="1447800"/>
            <a:ext cx="5137771" cy="5042452"/>
          </a:xfrm>
        </p:spPr>
        <p:txBody>
          <a:bodyPr>
            <a:noAutofit/>
          </a:bodyPr>
          <a:lstStyle/>
          <a:p>
            <a:r>
              <a:rPr lang="en-US" sz="1800" dirty="0">
                <a:highlight>
                  <a:srgbClr val="FFFF00"/>
                </a:highlight>
              </a:rPr>
              <a:t>Louis DN, Perry A, </a:t>
            </a:r>
            <a:r>
              <a:rPr lang="en-US" sz="1800" dirty="0" err="1">
                <a:highlight>
                  <a:srgbClr val="FFFF00"/>
                </a:highlight>
              </a:rPr>
              <a:t>Reifenberger</a:t>
            </a:r>
            <a:r>
              <a:rPr lang="en-US" sz="1800" dirty="0">
                <a:highlight>
                  <a:srgbClr val="FFFF00"/>
                </a:highlight>
              </a:rPr>
              <a:t> G. et al. </a:t>
            </a:r>
            <a:r>
              <a:rPr lang="en-US" sz="1800" dirty="0" err="1">
                <a:highlight>
                  <a:srgbClr val="FFFF00"/>
                </a:highlight>
              </a:rPr>
              <a:t>Acta</a:t>
            </a:r>
            <a:r>
              <a:rPr lang="en-US" sz="1800" dirty="0">
                <a:highlight>
                  <a:srgbClr val="FFFF00"/>
                </a:highlight>
              </a:rPr>
              <a:t> </a:t>
            </a:r>
            <a:r>
              <a:rPr lang="en-US" sz="1800" dirty="0" err="1">
                <a:highlight>
                  <a:srgbClr val="FFFF00"/>
                </a:highlight>
              </a:rPr>
              <a:t>Neuropathol</a:t>
            </a:r>
            <a:r>
              <a:rPr lang="en-US" sz="1800" dirty="0">
                <a:highlight>
                  <a:srgbClr val="FFFF00"/>
                </a:highlight>
              </a:rPr>
              <a:t> 2016</a:t>
            </a:r>
          </a:p>
          <a:p>
            <a:r>
              <a:rPr lang="en-US" sz="1800" dirty="0">
                <a:highlight>
                  <a:srgbClr val="FFFF00"/>
                </a:highlight>
              </a:rPr>
              <a:t>BRAT The Cancer Genome Atlas Research NEJM 2015</a:t>
            </a:r>
          </a:p>
          <a:p>
            <a:r>
              <a:rPr lang="en-US" sz="1800" dirty="0">
                <a:highlight>
                  <a:srgbClr val="FFFF00"/>
                </a:highlight>
              </a:rPr>
              <a:t>Brat DJ et al </a:t>
            </a:r>
            <a:r>
              <a:rPr lang="en-US" sz="1800" dirty="0" err="1">
                <a:highlight>
                  <a:srgbClr val="FFFF00"/>
                </a:highlight>
              </a:rPr>
              <a:t>Acta</a:t>
            </a:r>
            <a:r>
              <a:rPr lang="en-US" sz="1800" dirty="0">
                <a:highlight>
                  <a:srgbClr val="FFFF00"/>
                </a:highlight>
              </a:rPr>
              <a:t> </a:t>
            </a:r>
            <a:r>
              <a:rPr lang="en-US" sz="1800" dirty="0" err="1">
                <a:highlight>
                  <a:srgbClr val="FFFF00"/>
                </a:highlight>
              </a:rPr>
              <a:t>Neuropathologica</a:t>
            </a:r>
            <a:r>
              <a:rPr lang="en-US" sz="1800" dirty="0">
                <a:highlight>
                  <a:srgbClr val="FFFF00"/>
                </a:highlight>
              </a:rPr>
              <a:t> 2018</a:t>
            </a:r>
          </a:p>
          <a:p>
            <a:r>
              <a:rPr lang="en-US" sz="1800" dirty="0" err="1" smtClean="0">
                <a:highlight>
                  <a:srgbClr val="FFFF00"/>
                </a:highlight>
              </a:rPr>
              <a:t>Stupp</a:t>
            </a:r>
            <a:r>
              <a:rPr lang="en-US" sz="1800" dirty="0" smtClean="0">
                <a:highlight>
                  <a:srgbClr val="FFFF00"/>
                </a:highlight>
              </a:rPr>
              <a:t> </a:t>
            </a:r>
            <a:r>
              <a:rPr lang="en-US" sz="1800" dirty="0">
                <a:highlight>
                  <a:srgbClr val="FFFF00"/>
                </a:highlight>
              </a:rPr>
              <a:t>NEJM 2005</a:t>
            </a:r>
          </a:p>
          <a:p>
            <a:r>
              <a:rPr lang="en-US" sz="1800" dirty="0" err="1">
                <a:highlight>
                  <a:srgbClr val="FFFF00"/>
                </a:highlight>
              </a:rPr>
              <a:t>Stupp</a:t>
            </a:r>
            <a:r>
              <a:rPr lang="en-US" sz="1800" dirty="0">
                <a:highlight>
                  <a:srgbClr val="FFFF00"/>
                </a:highlight>
              </a:rPr>
              <a:t> et al Lancet </a:t>
            </a:r>
            <a:r>
              <a:rPr lang="en-US" sz="1800" dirty="0" smtClean="0">
                <a:highlight>
                  <a:srgbClr val="FFFF00"/>
                </a:highlight>
              </a:rPr>
              <a:t>2009</a:t>
            </a:r>
            <a:endParaRPr lang="en-US" sz="1800" dirty="0">
              <a:highlight>
                <a:srgbClr val="FFFF00"/>
              </a:highlight>
            </a:endParaRPr>
          </a:p>
          <a:p>
            <a:r>
              <a:rPr lang="en-US" sz="1800" dirty="0" err="1">
                <a:highlight>
                  <a:srgbClr val="FFFF00"/>
                </a:highlight>
              </a:rPr>
              <a:t>Stupp</a:t>
            </a:r>
            <a:r>
              <a:rPr lang="en-US" sz="1800" dirty="0">
                <a:highlight>
                  <a:srgbClr val="FFFF00"/>
                </a:highlight>
              </a:rPr>
              <a:t> et al JAMA 2017</a:t>
            </a:r>
          </a:p>
          <a:p>
            <a:r>
              <a:rPr lang="en-US" sz="1800" dirty="0" err="1">
                <a:highlight>
                  <a:srgbClr val="FFFF00"/>
                </a:highlight>
              </a:rPr>
              <a:t>Herrlinger</a:t>
            </a:r>
            <a:r>
              <a:rPr lang="en-US" sz="1800" dirty="0">
                <a:highlight>
                  <a:srgbClr val="FFFF00"/>
                </a:highlight>
              </a:rPr>
              <a:t>, </a:t>
            </a:r>
            <a:r>
              <a:rPr lang="en-US" sz="1800" dirty="0" err="1">
                <a:highlight>
                  <a:srgbClr val="FFFF00"/>
                </a:highlight>
              </a:rPr>
              <a:t>Tzaridis</a:t>
            </a:r>
            <a:r>
              <a:rPr lang="en-US" sz="1800" dirty="0">
                <a:highlight>
                  <a:srgbClr val="FFFF00"/>
                </a:highlight>
              </a:rPr>
              <a:t> et al Lancet 2019 (NOA-09)</a:t>
            </a:r>
          </a:p>
          <a:p>
            <a:r>
              <a:rPr lang="en-US" sz="1800" dirty="0">
                <a:highlight>
                  <a:srgbClr val="FFFF00"/>
                </a:highlight>
              </a:rPr>
              <a:t>NRG BN001</a:t>
            </a:r>
          </a:p>
          <a:p>
            <a:r>
              <a:rPr lang="en-US" sz="1600" dirty="0">
                <a:highlight>
                  <a:srgbClr val="FFFF00"/>
                </a:highlight>
              </a:rPr>
              <a:t>ASTRO contouring guideline consensus</a:t>
            </a:r>
          </a:p>
          <a:p>
            <a:r>
              <a:rPr lang="en-US" sz="1600" dirty="0">
                <a:highlight>
                  <a:srgbClr val="FFFF00"/>
                </a:highlight>
              </a:rPr>
              <a:t>ESTRO contouring guideline consensus</a:t>
            </a:r>
          </a:p>
          <a:p>
            <a:endParaRPr lang="en-US" sz="1600" dirty="0"/>
          </a:p>
          <a:p>
            <a:endParaRPr lang="en-US" sz="1600" dirty="0"/>
          </a:p>
          <a:p>
            <a:endParaRPr lang="en-US" sz="1600" dirty="0"/>
          </a:p>
          <a:p>
            <a:endParaRPr lang="en-US" sz="1600" dirty="0"/>
          </a:p>
          <a:p>
            <a:endParaRPr lang="en-US" sz="1600" dirty="0"/>
          </a:p>
          <a:p>
            <a:endParaRPr lang="en-US" sz="1600" dirty="0"/>
          </a:p>
        </p:txBody>
      </p:sp>
      <p:sp>
        <p:nvSpPr>
          <p:cNvPr id="6" name="Content Placeholder 5"/>
          <p:cNvSpPr>
            <a:spLocks noGrp="1"/>
          </p:cNvSpPr>
          <p:nvPr>
            <p:ph sz="quarter" idx="4"/>
          </p:nvPr>
        </p:nvSpPr>
        <p:spPr>
          <a:xfrm>
            <a:off x="6153149" y="1114426"/>
            <a:ext cx="5419725" cy="5581649"/>
          </a:xfrm>
        </p:spPr>
        <p:txBody>
          <a:bodyPr>
            <a:noAutofit/>
          </a:bodyPr>
          <a:lstStyle/>
          <a:p>
            <a:r>
              <a:rPr lang="en-US" sz="1800" dirty="0" smtClean="0">
                <a:highlight>
                  <a:srgbClr val="FFFF00"/>
                </a:highlight>
              </a:rPr>
              <a:t>Elderly </a:t>
            </a:r>
            <a:r>
              <a:rPr lang="en-US" sz="1800" dirty="0" err="1">
                <a:highlight>
                  <a:srgbClr val="FFFF00"/>
                </a:highlight>
              </a:rPr>
              <a:t>gbm</a:t>
            </a:r>
            <a:r>
              <a:rPr lang="en-US" sz="1800" dirty="0">
                <a:highlight>
                  <a:srgbClr val="FFFF00"/>
                </a:highlight>
              </a:rPr>
              <a:t>: ROA study. </a:t>
            </a:r>
            <a:r>
              <a:rPr lang="en-US" sz="1800" dirty="0" err="1">
                <a:highlight>
                  <a:srgbClr val="FFFF00"/>
                </a:highlight>
              </a:rPr>
              <a:t>Roa</a:t>
            </a:r>
            <a:r>
              <a:rPr lang="en-US" sz="1800" dirty="0">
                <a:highlight>
                  <a:srgbClr val="FFFF00"/>
                </a:highlight>
              </a:rPr>
              <a:t> et al JCO 2004.</a:t>
            </a:r>
          </a:p>
          <a:p>
            <a:r>
              <a:rPr lang="en-US" sz="1800" dirty="0">
                <a:highlight>
                  <a:srgbClr val="FFFF00"/>
                </a:highlight>
              </a:rPr>
              <a:t>Elderly </a:t>
            </a:r>
            <a:r>
              <a:rPr lang="en-US" sz="1800" dirty="0" err="1">
                <a:highlight>
                  <a:srgbClr val="FFFF00"/>
                </a:highlight>
              </a:rPr>
              <a:t>gbm</a:t>
            </a:r>
            <a:r>
              <a:rPr lang="en-US" sz="1800" dirty="0">
                <a:highlight>
                  <a:srgbClr val="FFFF00"/>
                </a:highlight>
              </a:rPr>
              <a:t>: &gt;60yo. </a:t>
            </a:r>
            <a:r>
              <a:rPr lang="en-US" sz="1800" dirty="0" err="1">
                <a:highlight>
                  <a:srgbClr val="FFFF00"/>
                </a:highlight>
              </a:rPr>
              <a:t>Malmstrom</a:t>
            </a:r>
            <a:r>
              <a:rPr lang="en-US" sz="1800" dirty="0">
                <a:highlight>
                  <a:srgbClr val="FFFF00"/>
                </a:highlight>
              </a:rPr>
              <a:t> A et al Lancet Oncology 2012.</a:t>
            </a:r>
          </a:p>
          <a:p>
            <a:r>
              <a:rPr lang="en-US" sz="1800" dirty="0">
                <a:highlight>
                  <a:srgbClr val="FFFF00"/>
                </a:highlight>
              </a:rPr>
              <a:t>Elderly GBM: &gt;65yo. NOA-08. Wick W et al Lancet oncology 2012.</a:t>
            </a:r>
          </a:p>
          <a:p>
            <a:r>
              <a:rPr lang="en-US" sz="1800" dirty="0">
                <a:highlight>
                  <a:srgbClr val="FFFF00"/>
                </a:highlight>
              </a:rPr>
              <a:t>Elderly GBM: CCTG/EORTC/TROG. Perry et al NEJM 2017</a:t>
            </a:r>
          </a:p>
          <a:p>
            <a:r>
              <a:rPr lang="en-US" sz="1800" dirty="0">
                <a:highlight>
                  <a:srgbClr val="FFFF00"/>
                </a:highlight>
              </a:rPr>
              <a:t>After treatment </a:t>
            </a:r>
            <a:r>
              <a:rPr lang="en-US" sz="1800" dirty="0" err="1">
                <a:highlight>
                  <a:srgbClr val="FFFF00"/>
                </a:highlight>
              </a:rPr>
              <a:t>pseudoprogression</a:t>
            </a:r>
            <a:r>
              <a:rPr lang="en-US" sz="1800" dirty="0">
                <a:highlight>
                  <a:srgbClr val="FFFF00"/>
                </a:highlight>
              </a:rPr>
              <a:t>: </a:t>
            </a:r>
            <a:r>
              <a:rPr lang="en-US" sz="1800" dirty="0" err="1">
                <a:highlight>
                  <a:srgbClr val="FFFF00"/>
                </a:highlight>
              </a:rPr>
              <a:t>Brandes</a:t>
            </a:r>
            <a:r>
              <a:rPr lang="en-US" sz="1800" dirty="0">
                <a:highlight>
                  <a:srgbClr val="FFFF00"/>
                </a:highlight>
              </a:rPr>
              <a:t> et al JCO 2008.</a:t>
            </a:r>
          </a:p>
          <a:p>
            <a:r>
              <a:rPr lang="en-US" sz="1800" dirty="0">
                <a:highlight>
                  <a:srgbClr val="FFFF00"/>
                </a:highlight>
              </a:rPr>
              <a:t>RANO: response assessment in </a:t>
            </a:r>
            <a:r>
              <a:rPr lang="en-US" sz="1800" dirty="0" err="1">
                <a:highlight>
                  <a:srgbClr val="FFFF00"/>
                </a:highlight>
              </a:rPr>
              <a:t>Neuro</a:t>
            </a:r>
            <a:r>
              <a:rPr lang="en-US" sz="1800" dirty="0">
                <a:highlight>
                  <a:srgbClr val="FFFF00"/>
                </a:highlight>
              </a:rPr>
              <a:t>-oncology Criteria. Wen PY et al JCO 2010. Okada et al Lancet </a:t>
            </a:r>
            <a:r>
              <a:rPr lang="en-US" sz="1800" dirty="0" err="1">
                <a:highlight>
                  <a:srgbClr val="FFFF00"/>
                </a:highlight>
              </a:rPr>
              <a:t>Oncol</a:t>
            </a:r>
            <a:r>
              <a:rPr lang="en-US" sz="1800" dirty="0">
                <a:highlight>
                  <a:srgbClr val="FFFF00"/>
                </a:highlight>
              </a:rPr>
              <a:t> 2015.</a:t>
            </a:r>
          </a:p>
          <a:p>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FB0B-AE26-4EAF-A627-C0B2AC37F0A0}"/>
              </a:ext>
            </a:extLst>
          </p:cNvPr>
          <p:cNvSpPr>
            <a:spLocks noGrp="1"/>
          </p:cNvSpPr>
          <p:nvPr>
            <p:ph type="title"/>
          </p:nvPr>
        </p:nvSpPr>
        <p:spPr/>
        <p:txBody>
          <a:bodyPr/>
          <a:lstStyle/>
          <a:p>
            <a:r>
              <a:rPr lang="en-US" dirty="0"/>
              <a:t>Alkylating agents and brain tumors</a:t>
            </a:r>
          </a:p>
        </p:txBody>
      </p:sp>
      <p:sp>
        <p:nvSpPr>
          <p:cNvPr id="3" name="Content Placeholder 2">
            <a:extLst>
              <a:ext uri="{FF2B5EF4-FFF2-40B4-BE49-F238E27FC236}">
                <a16:creationId xmlns:a16="http://schemas.microsoft.com/office/drawing/2014/main" id="{ABD37436-364C-4F3B-9E19-5A2696E9D2D5}"/>
              </a:ext>
            </a:extLst>
          </p:cNvPr>
          <p:cNvSpPr>
            <a:spLocks noGrp="1"/>
          </p:cNvSpPr>
          <p:nvPr>
            <p:ph idx="1"/>
          </p:nvPr>
        </p:nvSpPr>
        <p:spPr/>
        <p:txBody>
          <a:bodyPr/>
          <a:lstStyle/>
          <a:p>
            <a:r>
              <a:rPr lang="en-US" dirty="0" err="1"/>
              <a:t>Carmustine</a:t>
            </a:r>
            <a:r>
              <a:rPr lang="en-US" dirty="0"/>
              <a:t> = </a:t>
            </a:r>
            <a:r>
              <a:rPr lang="en-US" dirty="0" err="1"/>
              <a:t>bcnu</a:t>
            </a:r>
            <a:endParaRPr lang="en-US" dirty="0"/>
          </a:p>
          <a:p>
            <a:r>
              <a:rPr lang="en-US" dirty="0" err="1"/>
              <a:t>Lomustine</a:t>
            </a:r>
            <a:endParaRPr lang="en-US" dirty="0"/>
          </a:p>
          <a:p>
            <a:r>
              <a:rPr lang="en-US" dirty="0" err="1"/>
              <a:t>Fotemustine</a:t>
            </a:r>
            <a:endParaRPr lang="en-US" dirty="0"/>
          </a:p>
          <a:p>
            <a:r>
              <a:rPr lang="en-US" dirty="0"/>
              <a:t>Procarbazine</a:t>
            </a:r>
          </a:p>
          <a:p>
            <a:r>
              <a:rPr lang="en-US" dirty="0"/>
              <a:t>Temozolomide</a:t>
            </a:r>
          </a:p>
          <a:p>
            <a:r>
              <a:rPr lang="en-US" dirty="0"/>
              <a:t>Add alkyl group to DNA, trigger DNA repair and </a:t>
            </a:r>
            <a:r>
              <a:rPr lang="en-US" dirty="0" err="1"/>
              <a:t>apopstosis</a:t>
            </a:r>
            <a:endParaRPr lang="en-US" dirty="0"/>
          </a:p>
          <a:p>
            <a:pPr marL="0" indent="0">
              <a:buNone/>
            </a:pPr>
            <a:endParaRPr lang="en-US" dirty="0"/>
          </a:p>
        </p:txBody>
      </p:sp>
    </p:spTree>
    <p:extLst>
      <p:ext uri="{BB962C8B-B14F-4D97-AF65-F5344CB8AC3E}">
        <p14:creationId xmlns:p14="http://schemas.microsoft.com/office/powerpoint/2010/main" val="2165125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temozolomide</a:t>
            </a:r>
            <a:endParaRPr lang="en-US" dirty="0"/>
          </a:p>
        </p:txBody>
      </p:sp>
      <p:sp>
        <p:nvSpPr>
          <p:cNvPr id="3" name="Content Placeholder 2"/>
          <p:cNvSpPr>
            <a:spLocks noGrp="1"/>
          </p:cNvSpPr>
          <p:nvPr>
            <p:ph idx="1"/>
          </p:nvPr>
        </p:nvSpPr>
        <p:spPr/>
        <p:txBody>
          <a:bodyPr>
            <a:normAutofit/>
          </a:bodyPr>
          <a:lstStyle/>
          <a:p>
            <a:r>
              <a:rPr lang="en-US" dirty="0"/>
              <a:t>Oral alkylating agent</a:t>
            </a:r>
          </a:p>
          <a:p>
            <a:r>
              <a:rPr lang="en-US" dirty="0"/>
              <a:t>TMZ </a:t>
            </a:r>
            <a:r>
              <a:rPr lang="en-US" dirty="0" err="1"/>
              <a:t>methylates</a:t>
            </a:r>
            <a:r>
              <a:rPr lang="en-US" dirty="0"/>
              <a:t> DNA at N7 methylguanine and N3 methyladenine </a:t>
            </a:r>
            <a:r>
              <a:rPr lang="en-US" dirty="0">
                <a:sym typeface="Wingdings" panose="05000000000000000000" pitchFamily="2" charset="2"/>
              </a:rPr>
              <a:t> repaired by BER which is efficient (BER=base excision repair)</a:t>
            </a:r>
          </a:p>
          <a:p>
            <a:r>
              <a:rPr lang="en-US" dirty="0"/>
              <a:t>Only 5-10% methylate at </a:t>
            </a:r>
            <a:r>
              <a:rPr lang="en-US" dirty="0">
                <a:highlight>
                  <a:srgbClr val="FFFF00"/>
                </a:highlight>
              </a:rPr>
              <a:t>o6 methylguanine  (MGMT)</a:t>
            </a:r>
            <a:r>
              <a:rPr lang="en-US" dirty="0"/>
              <a:t>-&gt; DNA mismatch repair MMR pathway which is cytotoxic</a:t>
            </a:r>
          </a:p>
          <a:p>
            <a:r>
              <a:rPr lang="en-US" dirty="0"/>
              <a:t>Deplete Neutropenia</a:t>
            </a:r>
          </a:p>
          <a:p>
            <a:r>
              <a:rPr lang="en-US" dirty="0"/>
              <a:t>Thrombocytopenia</a:t>
            </a:r>
          </a:p>
          <a:p>
            <a:r>
              <a:rPr lang="en-US" dirty="0" err="1"/>
              <a:t>Lymphocytopenia</a:t>
            </a:r>
            <a:r>
              <a:rPr lang="en-US" dirty="0"/>
              <a:t> (risk of PCP use </a:t>
            </a:r>
            <a:r>
              <a:rPr lang="en-US" dirty="0" err="1"/>
              <a:t>bactrim</a:t>
            </a:r>
            <a:r>
              <a:rPr lang="en-US" dirty="0"/>
              <a:t> or inhaled </a:t>
            </a:r>
            <a:r>
              <a:rPr lang="en-US" dirty="0" err="1"/>
              <a:t>pentamidine</a:t>
            </a:r>
            <a:r>
              <a:rPr lang="en-US" dirty="0"/>
              <a:t>)</a:t>
            </a:r>
          </a:p>
          <a:p>
            <a:r>
              <a:rPr lang="en-US" dirty="0"/>
              <a:t>TMZ induces cell cycle arrest in G2M most radiosensitive phase</a:t>
            </a:r>
          </a:p>
          <a:p>
            <a:pPr>
              <a:buNone/>
            </a:pPr>
            <a:endParaRPr lang="en-US" dirty="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5244353" cy="6858000"/>
          </a:xfrm>
        </p:spPr>
        <p:txBody>
          <a:bodyPr>
            <a:normAutofit lnSpcReduction="10000"/>
          </a:bodyPr>
          <a:lstStyle/>
          <a:p>
            <a:r>
              <a:rPr lang="en-US" dirty="0"/>
              <a:t>TMZ</a:t>
            </a:r>
          </a:p>
          <a:p>
            <a:r>
              <a:rPr lang="en-US" dirty="0"/>
              <a:t>Oral pill: </a:t>
            </a:r>
          </a:p>
          <a:p>
            <a:pPr lvl="1"/>
            <a:r>
              <a:rPr lang="en-US" dirty="0">
                <a:sym typeface="Wingdings" panose="05000000000000000000" pitchFamily="2" charset="2"/>
              </a:rPr>
              <a:t> rapidly absorbed, passes the blood-brain barrier.</a:t>
            </a:r>
          </a:p>
          <a:p>
            <a:r>
              <a:rPr lang="en-US" dirty="0" err="1">
                <a:sym typeface="Wingdings" panose="05000000000000000000" pitchFamily="2" charset="2"/>
              </a:rPr>
              <a:t>Pharmokinetic</a:t>
            </a:r>
            <a:r>
              <a:rPr lang="en-US" dirty="0">
                <a:sym typeface="Wingdings" panose="05000000000000000000" pitchFamily="2" charset="2"/>
              </a:rPr>
              <a:t> / mechanism:</a:t>
            </a:r>
          </a:p>
          <a:p>
            <a:r>
              <a:rPr lang="en-US" dirty="0">
                <a:sym typeface="Wingdings" panose="05000000000000000000" pitchFamily="2" charset="2"/>
              </a:rPr>
              <a:t>#1- </a:t>
            </a:r>
            <a:r>
              <a:rPr lang="en-US" dirty="0" err="1">
                <a:sym typeface="Wingdings" panose="05000000000000000000" pitchFamily="2" charset="2"/>
              </a:rPr>
              <a:t>Hydrolysed</a:t>
            </a:r>
            <a:r>
              <a:rPr lang="en-US" dirty="0">
                <a:sym typeface="Wingdings" panose="05000000000000000000" pitchFamily="2" charset="2"/>
              </a:rPr>
              <a:t> to ‘active’ metabolite: “MTIC”</a:t>
            </a:r>
          </a:p>
          <a:p>
            <a:pPr lvl="2"/>
            <a:r>
              <a:rPr lang="en-US" dirty="0" err="1">
                <a:sym typeface="Wingdings" panose="05000000000000000000" pitchFamily="2" charset="2"/>
              </a:rPr>
              <a:t>Methyltriazeno</a:t>
            </a:r>
            <a:r>
              <a:rPr lang="en-US" dirty="0">
                <a:sym typeface="Wingdings" panose="05000000000000000000" pitchFamily="2" charset="2"/>
              </a:rPr>
              <a:t>-imidazole-</a:t>
            </a:r>
            <a:r>
              <a:rPr lang="en-US" dirty="0" err="1">
                <a:sym typeface="Wingdings" panose="05000000000000000000" pitchFamily="2" charset="2"/>
              </a:rPr>
              <a:t>carboxamide</a:t>
            </a:r>
            <a:endParaRPr lang="en-US" dirty="0">
              <a:sym typeface="Wingdings" panose="05000000000000000000" pitchFamily="2" charset="2"/>
            </a:endParaRPr>
          </a:p>
          <a:p>
            <a:pPr lvl="1"/>
            <a:r>
              <a:rPr lang="en-US" dirty="0"/>
              <a:t>#2- MTIC </a:t>
            </a:r>
            <a:r>
              <a:rPr lang="en-US" dirty="0" err="1"/>
              <a:t>methylates</a:t>
            </a:r>
            <a:r>
              <a:rPr lang="en-US" dirty="0"/>
              <a:t> DNA at several positions, the “goal” of </a:t>
            </a:r>
            <a:r>
              <a:rPr lang="en-US" dirty="0" err="1"/>
              <a:t>methylating</a:t>
            </a:r>
            <a:r>
              <a:rPr lang="en-US" dirty="0"/>
              <a:t> at O6 position of guanine = “cell-lethal lesion”</a:t>
            </a:r>
          </a:p>
          <a:p>
            <a:pPr lvl="2"/>
            <a:r>
              <a:rPr lang="en-US" dirty="0"/>
              <a:t>This can be repaired by the cell though, with the use of “MGMT” (called a suicide DNA repair enzyme b/c it only can be used once)</a:t>
            </a:r>
          </a:p>
          <a:p>
            <a:pPr lvl="2"/>
            <a:r>
              <a:rPr lang="en-US" dirty="0"/>
              <a:t>Thus: if MGMT deficient, then less able to repair the effect of TMZ !</a:t>
            </a:r>
          </a:p>
        </p:txBody>
      </p:sp>
      <p:pic>
        <p:nvPicPr>
          <p:cNvPr id="3074" name="Picture 2" descr="Related image">
            <a:extLst>
              <a:ext uri="{FF2B5EF4-FFF2-40B4-BE49-F238E27FC236}">
                <a16:creationId xmlns:a16="http://schemas.microsoft.com/office/drawing/2014/main" id="{7EBBCE6B-9902-4F69-A050-DA4AF2A167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050" y="0"/>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394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MGMT</a:t>
            </a:r>
          </a:p>
        </p:txBody>
      </p:sp>
      <p:sp>
        <p:nvSpPr>
          <p:cNvPr id="3" name="Content Placeholder 2"/>
          <p:cNvSpPr>
            <a:spLocks noGrp="1"/>
          </p:cNvSpPr>
          <p:nvPr>
            <p:ph idx="1"/>
          </p:nvPr>
        </p:nvSpPr>
        <p:spPr>
          <a:xfrm>
            <a:off x="0" y="951566"/>
            <a:ext cx="6064624" cy="5906434"/>
          </a:xfrm>
        </p:spPr>
        <p:txBody>
          <a:bodyPr/>
          <a:lstStyle/>
          <a:p>
            <a:r>
              <a:rPr lang="en-US" dirty="0"/>
              <a:t>MGMT is a DNA repair enzyme that may cause resistance to DNA-alkylating drugs</a:t>
            </a:r>
          </a:p>
          <a:p>
            <a:r>
              <a:rPr lang="en-US" dirty="0"/>
              <a:t>MGMT=O-</a:t>
            </a:r>
            <a:r>
              <a:rPr lang="en-US" dirty="0" err="1"/>
              <a:t>methylguanine</a:t>
            </a:r>
            <a:r>
              <a:rPr lang="en-US" dirty="0"/>
              <a:t> </a:t>
            </a:r>
            <a:r>
              <a:rPr lang="en-US" dirty="0" err="1"/>
              <a:t>methyltransferase</a:t>
            </a:r>
            <a:endParaRPr lang="en-US" dirty="0"/>
          </a:p>
          <a:p>
            <a:r>
              <a:rPr lang="en-US" dirty="0"/>
              <a:t>Methylation (of the promoter genes) causes decreased MGMT, which is an enzyme that repairs DNA damage caused by alkylating agents</a:t>
            </a:r>
          </a:p>
          <a:p>
            <a:r>
              <a:rPr lang="en-US" dirty="0" err="1"/>
              <a:t>Pts</a:t>
            </a:r>
            <a:r>
              <a:rPr lang="en-US" dirty="0"/>
              <a:t> with MGMT promoter methylation have improved survival with TMZ</a:t>
            </a:r>
          </a:p>
        </p:txBody>
      </p:sp>
      <p:pic>
        <p:nvPicPr>
          <p:cNvPr id="7172" name="Picture 4" descr="Image result for mgmt mechanism">
            <a:extLst>
              <a:ext uri="{FF2B5EF4-FFF2-40B4-BE49-F238E27FC236}">
                <a16:creationId xmlns:a16="http://schemas.microsoft.com/office/drawing/2014/main" id="{9903F7AA-BD88-4C7B-859E-C1EA09070C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6249" y="2272553"/>
            <a:ext cx="5524008" cy="446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275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7F21-5220-4C28-B592-1BABC53D0300}"/>
              </a:ext>
            </a:extLst>
          </p:cNvPr>
          <p:cNvSpPr>
            <a:spLocks noGrp="1"/>
          </p:cNvSpPr>
          <p:nvPr>
            <p:ph type="title"/>
          </p:nvPr>
        </p:nvSpPr>
        <p:spPr/>
        <p:txBody>
          <a:bodyPr/>
          <a:lstStyle/>
          <a:p>
            <a:r>
              <a:rPr lang="en-US" dirty="0"/>
              <a:t>MGMT methylation = less MGMT</a:t>
            </a:r>
          </a:p>
        </p:txBody>
      </p:sp>
      <p:sp>
        <p:nvSpPr>
          <p:cNvPr id="3" name="Content Placeholder 2">
            <a:extLst>
              <a:ext uri="{FF2B5EF4-FFF2-40B4-BE49-F238E27FC236}">
                <a16:creationId xmlns:a16="http://schemas.microsoft.com/office/drawing/2014/main" id="{B1981BA0-169C-4950-8D86-F2BAA249F947}"/>
              </a:ext>
            </a:extLst>
          </p:cNvPr>
          <p:cNvSpPr>
            <a:spLocks noGrp="1"/>
          </p:cNvSpPr>
          <p:nvPr>
            <p:ph idx="1"/>
          </p:nvPr>
        </p:nvSpPr>
        <p:spPr/>
        <p:txBody>
          <a:bodyPr/>
          <a:lstStyle/>
          <a:p>
            <a:r>
              <a:rPr lang="en-US" dirty="0"/>
              <a:t>MGMT = </a:t>
            </a:r>
            <a:r>
              <a:rPr lang="en-US" dirty="0" err="1"/>
              <a:t>dna</a:t>
            </a:r>
            <a:r>
              <a:rPr lang="en-US" dirty="0"/>
              <a:t> repair enzyme o6-methylguanine-dna methyltransferase (MGMT)</a:t>
            </a:r>
          </a:p>
          <a:p>
            <a:r>
              <a:rPr lang="en-US" dirty="0"/>
              <a:t>MGMT methylation silences the MGMT gene (epigenetic silencing)</a:t>
            </a:r>
          </a:p>
          <a:p>
            <a:r>
              <a:rPr lang="en-US" dirty="0"/>
              <a:t>MGMT repairs DNA damages by alkylating agents</a:t>
            </a:r>
          </a:p>
          <a:p>
            <a:r>
              <a:rPr lang="en-US" dirty="0"/>
              <a:t>Relative expression of MGMT affects OS and PFS</a:t>
            </a:r>
          </a:p>
          <a:p>
            <a:r>
              <a:rPr lang="en-US" dirty="0"/>
              <a:t>MGMT meth and TMZ do better OS and PFS</a:t>
            </a:r>
          </a:p>
        </p:txBody>
      </p:sp>
    </p:spTree>
    <p:extLst>
      <p:ext uri="{BB962C8B-B14F-4D97-AF65-F5344CB8AC3E}">
        <p14:creationId xmlns:p14="http://schemas.microsoft.com/office/powerpoint/2010/main" val="4113977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00C7-ED27-4DF9-A646-1FD5480415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6E3246-A341-4C1F-AF9E-608E4D47BE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855AB18-E7C9-4E94-8975-59DBFB1BDD77}"/>
              </a:ext>
            </a:extLst>
          </p:cNvPr>
          <p:cNvPicPr>
            <a:picLocks noChangeAspect="1"/>
          </p:cNvPicPr>
          <p:nvPr/>
        </p:nvPicPr>
        <p:blipFill>
          <a:blip r:embed="rId2" cstate="print"/>
          <a:stretch>
            <a:fillRect/>
          </a:stretch>
        </p:blipFill>
        <p:spPr>
          <a:xfrm>
            <a:off x="1094661" y="482599"/>
            <a:ext cx="10002677" cy="5892801"/>
          </a:xfrm>
          <a:prstGeom prst="rect">
            <a:avLst/>
          </a:prstGeom>
        </p:spPr>
      </p:pic>
    </p:spTree>
    <p:extLst>
      <p:ext uri="{BB962C8B-B14F-4D97-AF65-F5344CB8AC3E}">
        <p14:creationId xmlns:p14="http://schemas.microsoft.com/office/powerpoint/2010/main" val="33396841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9A2DA-19FC-4E1E-8F9B-DA9160939D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E20A2E-E8C6-465B-A341-5E5386A4D953}"/>
              </a:ext>
            </a:extLst>
          </p:cNvPr>
          <p:cNvPicPr>
            <a:picLocks noChangeAspect="1"/>
          </p:cNvPicPr>
          <p:nvPr/>
        </p:nvPicPr>
        <p:blipFill>
          <a:blip r:embed="rId2" cstate="print"/>
          <a:stretch>
            <a:fillRect/>
          </a:stretch>
        </p:blipFill>
        <p:spPr>
          <a:xfrm>
            <a:off x="942336" y="1588993"/>
            <a:ext cx="10307327" cy="5105401"/>
          </a:xfrm>
          <a:prstGeom prst="rect">
            <a:avLst/>
          </a:prstGeom>
        </p:spPr>
      </p:pic>
      <p:sp>
        <p:nvSpPr>
          <p:cNvPr id="6" name="Title 5">
            <a:extLst>
              <a:ext uri="{FF2B5EF4-FFF2-40B4-BE49-F238E27FC236}">
                <a16:creationId xmlns:a16="http://schemas.microsoft.com/office/drawing/2014/main" id="{1D7250D5-0FEF-464E-91F8-21DD6D00A668}"/>
              </a:ext>
            </a:extLst>
          </p:cNvPr>
          <p:cNvSpPr>
            <a:spLocks noGrp="1"/>
          </p:cNvSpPr>
          <p:nvPr>
            <p:ph type="title"/>
          </p:nvPr>
        </p:nvSpPr>
        <p:spPr/>
        <p:txBody>
          <a:bodyPr/>
          <a:lstStyle/>
          <a:p>
            <a:r>
              <a:rPr lang="en-US" dirty="0"/>
              <a:t>WBRT and GBM</a:t>
            </a:r>
          </a:p>
        </p:txBody>
      </p:sp>
    </p:spTree>
    <p:extLst>
      <p:ext uri="{BB962C8B-B14F-4D97-AF65-F5344CB8AC3E}">
        <p14:creationId xmlns:p14="http://schemas.microsoft.com/office/powerpoint/2010/main" val="21361126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43C9-518D-4CF6-B0A3-E52BD1C570C0}"/>
              </a:ext>
            </a:extLst>
          </p:cNvPr>
          <p:cNvSpPr>
            <a:spLocks noGrp="1"/>
          </p:cNvSpPr>
          <p:nvPr>
            <p:ph type="title"/>
          </p:nvPr>
        </p:nvSpPr>
        <p:spPr/>
        <p:txBody>
          <a:bodyPr/>
          <a:lstStyle/>
          <a:p>
            <a:r>
              <a:rPr lang="en-US" dirty="0"/>
              <a:t>XRT for GBM: MRC trials</a:t>
            </a:r>
            <a:br>
              <a:rPr lang="en-US" dirty="0"/>
            </a:br>
            <a:r>
              <a:rPr lang="en-US" dirty="0"/>
              <a:t>60 </a:t>
            </a:r>
            <a:r>
              <a:rPr lang="en-US" dirty="0" err="1"/>
              <a:t>Gy</a:t>
            </a:r>
            <a:r>
              <a:rPr lang="en-US" dirty="0"/>
              <a:t> (30 </a:t>
            </a:r>
            <a:r>
              <a:rPr lang="en-US" dirty="0" err="1"/>
              <a:t>fx</a:t>
            </a:r>
            <a:r>
              <a:rPr lang="en-US" dirty="0"/>
              <a:t>) better than 45 (20 </a:t>
            </a:r>
            <a:r>
              <a:rPr lang="en-US" dirty="0" err="1"/>
              <a:t>fx</a:t>
            </a:r>
            <a:r>
              <a:rPr lang="en-US" dirty="0"/>
              <a:t>)</a:t>
            </a:r>
          </a:p>
        </p:txBody>
      </p:sp>
      <p:sp>
        <p:nvSpPr>
          <p:cNvPr id="3" name="Content Placeholder 2">
            <a:extLst>
              <a:ext uri="{FF2B5EF4-FFF2-40B4-BE49-F238E27FC236}">
                <a16:creationId xmlns:a16="http://schemas.microsoft.com/office/drawing/2014/main" id="{A0E6392D-C3F7-4ED6-BF59-05062E4EA2FD}"/>
              </a:ext>
            </a:extLst>
          </p:cNvPr>
          <p:cNvSpPr>
            <a:spLocks noGrp="1"/>
          </p:cNvSpPr>
          <p:nvPr>
            <p:ph idx="1"/>
          </p:nvPr>
        </p:nvSpPr>
        <p:spPr/>
        <p:txBody>
          <a:bodyPr/>
          <a:lstStyle/>
          <a:p>
            <a:r>
              <a:rPr lang="en-US" dirty="0" err="1"/>
              <a:t>Bleehan</a:t>
            </a:r>
            <a:r>
              <a:rPr lang="en-US" dirty="0"/>
              <a:t> BJC 1991</a:t>
            </a:r>
          </a:p>
          <a:p>
            <a:r>
              <a:rPr lang="en-US" dirty="0"/>
              <a:t>Phase 3 randomized</a:t>
            </a:r>
          </a:p>
          <a:p>
            <a:r>
              <a:rPr lang="en-US" dirty="0"/>
              <a:t>Surgery then RT</a:t>
            </a:r>
          </a:p>
          <a:p>
            <a:r>
              <a:rPr lang="en-US" dirty="0"/>
              <a:t>60 </a:t>
            </a:r>
            <a:r>
              <a:rPr lang="en-US" dirty="0" err="1"/>
              <a:t>Gy</a:t>
            </a:r>
            <a:r>
              <a:rPr lang="en-US" dirty="0"/>
              <a:t>: median OS = 12 m</a:t>
            </a:r>
          </a:p>
          <a:p>
            <a:r>
              <a:rPr lang="en-US" dirty="0"/>
              <a:t>45 </a:t>
            </a:r>
            <a:r>
              <a:rPr lang="en-US" dirty="0" err="1"/>
              <a:t>Gy</a:t>
            </a:r>
            <a:r>
              <a:rPr lang="en-US" dirty="0"/>
              <a:t>: median OS = 9 m</a:t>
            </a:r>
          </a:p>
          <a:p>
            <a:pPr marL="0" indent="0">
              <a:buNone/>
            </a:pPr>
            <a:endParaRPr lang="en-US" dirty="0"/>
          </a:p>
        </p:txBody>
      </p:sp>
    </p:spTree>
    <p:extLst>
      <p:ext uri="{BB962C8B-B14F-4D97-AF65-F5344CB8AC3E}">
        <p14:creationId xmlns:p14="http://schemas.microsoft.com/office/powerpoint/2010/main" val="170303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B6CA-5549-4953-AF1A-5B329135FDD3}"/>
              </a:ext>
            </a:extLst>
          </p:cNvPr>
          <p:cNvSpPr>
            <a:spLocks noGrp="1"/>
          </p:cNvSpPr>
          <p:nvPr>
            <p:ph type="title"/>
          </p:nvPr>
        </p:nvSpPr>
        <p:spPr/>
        <p:txBody>
          <a:bodyPr/>
          <a:lstStyle/>
          <a:p>
            <a:r>
              <a:rPr lang="en-US" dirty="0"/>
              <a:t>Role for SRS boost?.... Not for </a:t>
            </a:r>
            <a:r>
              <a:rPr lang="en-US" dirty="0" err="1"/>
              <a:t>Denovo</a:t>
            </a:r>
            <a:endParaRPr lang="en-US" dirty="0"/>
          </a:p>
        </p:txBody>
      </p:sp>
      <p:sp>
        <p:nvSpPr>
          <p:cNvPr id="3" name="Content Placeholder 2">
            <a:extLst>
              <a:ext uri="{FF2B5EF4-FFF2-40B4-BE49-F238E27FC236}">
                <a16:creationId xmlns:a16="http://schemas.microsoft.com/office/drawing/2014/main" id="{BFD2A904-E134-4DE6-B8CE-64B3F25BCF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751F63-E571-452B-83F8-F63E9932D23A}"/>
              </a:ext>
            </a:extLst>
          </p:cNvPr>
          <p:cNvPicPr>
            <a:picLocks noChangeAspect="1"/>
          </p:cNvPicPr>
          <p:nvPr/>
        </p:nvPicPr>
        <p:blipFill>
          <a:blip r:embed="rId2" cstate="print"/>
          <a:stretch>
            <a:fillRect/>
          </a:stretch>
        </p:blipFill>
        <p:spPr>
          <a:xfrm>
            <a:off x="1174377" y="1362672"/>
            <a:ext cx="9475694" cy="5277244"/>
          </a:xfrm>
          <a:prstGeom prst="rect">
            <a:avLst/>
          </a:prstGeom>
        </p:spPr>
      </p:pic>
    </p:spTree>
    <p:extLst>
      <p:ext uri="{BB962C8B-B14F-4D97-AF65-F5344CB8AC3E}">
        <p14:creationId xmlns:p14="http://schemas.microsoft.com/office/powerpoint/2010/main" val="4190800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A6DFB-5FD2-403A-932C-0A3897643027}"/>
              </a:ext>
            </a:extLst>
          </p:cNvPr>
          <p:cNvSpPr>
            <a:spLocks noGrp="1"/>
          </p:cNvSpPr>
          <p:nvPr>
            <p:ph type="title"/>
          </p:nvPr>
        </p:nvSpPr>
        <p:spPr>
          <a:xfrm>
            <a:off x="123496" y="73326"/>
            <a:ext cx="10515600" cy="1325563"/>
          </a:xfrm>
        </p:spPr>
        <p:txBody>
          <a:bodyPr/>
          <a:lstStyle/>
          <a:p>
            <a:r>
              <a:rPr lang="en-US" dirty="0"/>
              <a:t>Surgery</a:t>
            </a:r>
            <a:br>
              <a:rPr lang="en-US" dirty="0"/>
            </a:br>
            <a:r>
              <a:rPr lang="en-US" dirty="0"/>
              <a:t>EOR</a:t>
            </a:r>
          </a:p>
        </p:txBody>
      </p:sp>
      <p:sp>
        <p:nvSpPr>
          <p:cNvPr id="3" name="Content Placeholder 2">
            <a:extLst>
              <a:ext uri="{FF2B5EF4-FFF2-40B4-BE49-F238E27FC236}">
                <a16:creationId xmlns:a16="http://schemas.microsoft.com/office/drawing/2014/main" id="{3EC8DC61-E763-4E47-94CC-5C235026EBDB}"/>
              </a:ext>
            </a:extLst>
          </p:cNvPr>
          <p:cNvSpPr>
            <a:spLocks noGrp="1"/>
          </p:cNvSpPr>
          <p:nvPr>
            <p:ph idx="1"/>
          </p:nvPr>
        </p:nvSpPr>
        <p:spPr>
          <a:xfrm>
            <a:off x="0" y="4614098"/>
            <a:ext cx="12192000" cy="2243901"/>
          </a:xfrm>
        </p:spPr>
        <p:txBody>
          <a:bodyPr>
            <a:normAutofit lnSpcReduction="10000"/>
          </a:bodyPr>
          <a:lstStyle/>
          <a:p>
            <a:r>
              <a:rPr lang="en-US" dirty="0"/>
              <a:t>Lacroix (MDACC):</a:t>
            </a:r>
          </a:p>
          <a:p>
            <a:r>
              <a:rPr lang="en-US" dirty="0"/>
              <a:t>Sanai (UCSF):</a:t>
            </a:r>
          </a:p>
          <a:p>
            <a:r>
              <a:rPr lang="en-US" dirty="0" err="1"/>
              <a:t>Chaichana</a:t>
            </a:r>
            <a:r>
              <a:rPr lang="en-US" dirty="0"/>
              <a:t> (Hopkins): looked specifically at butterfly tumors</a:t>
            </a:r>
          </a:p>
          <a:p>
            <a:r>
              <a:rPr lang="en-US" dirty="0"/>
              <a:t>Conclusion: retrospective series show that extent of resection correlates to survival.</a:t>
            </a:r>
          </a:p>
        </p:txBody>
      </p:sp>
      <p:pic>
        <p:nvPicPr>
          <p:cNvPr id="4" name="Picture 3">
            <a:extLst>
              <a:ext uri="{FF2B5EF4-FFF2-40B4-BE49-F238E27FC236}">
                <a16:creationId xmlns:a16="http://schemas.microsoft.com/office/drawing/2014/main" id="{321CDFC8-DBB6-4B90-8733-384857ECACF7}"/>
              </a:ext>
            </a:extLst>
          </p:cNvPr>
          <p:cNvPicPr>
            <a:picLocks noChangeAspect="1"/>
          </p:cNvPicPr>
          <p:nvPr/>
        </p:nvPicPr>
        <p:blipFill>
          <a:blip r:embed="rId2" cstate="print"/>
          <a:stretch>
            <a:fillRect/>
          </a:stretch>
        </p:blipFill>
        <p:spPr>
          <a:xfrm>
            <a:off x="2123090" y="253261"/>
            <a:ext cx="10068910" cy="4180902"/>
          </a:xfrm>
          <a:prstGeom prst="rect">
            <a:avLst/>
          </a:prstGeom>
        </p:spPr>
      </p:pic>
    </p:spTree>
    <p:extLst>
      <p:ext uri="{BB962C8B-B14F-4D97-AF65-F5344CB8AC3E}">
        <p14:creationId xmlns:p14="http://schemas.microsoft.com/office/powerpoint/2010/main" val="3911228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26AED3-390B-454E-B1EE-891A8C04818A}"/>
              </a:ext>
            </a:extLst>
          </p:cNvPr>
          <p:cNvSpPr>
            <a:spLocks noGrp="1"/>
          </p:cNvSpPr>
          <p:nvPr>
            <p:ph type="title"/>
          </p:nvPr>
        </p:nvSpPr>
        <p:spPr/>
        <p:txBody>
          <a:bodyPr/>
          <a:lstStyle/>
          <a:p>
            <a:r>
              <a:rPr lang="en-US" dirty="0"/>
              <a:t>NCCN 2019 guidelines</a:t>
            </a:r>
          </a:p>
        </p:txBody>
      </p:sp>
      <p:sp>
        <p:nvSpPr>
          <p:cNvPr id="8" name="Content Placeholder 7">
            <a:extLst>
              <a:ext uri="{FF2B5EF4-FFF2-40B4-BE49-F238E27FC236}">
                <a16:creationId xmlns:a16="http://schemas.microsoft.com/office/drawing/2014/main" id="{AB6F37A8-E5BC-4EF2-BEDF-E5B3153B8D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03291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3202" y="-76191"/>
            <a:ext cx="11683999" cy="1543045"/>
          </a:xfrm>
        </p:spPr>
        <p:txBody>
          <a:bodyPr/>
          <a:lstStyle/>
          <a:p>
            <a:r>
              <a:rPr lang="en-US" sz="2800" dirty="0"/>
              <a:t>Original </a:t>
            </a:r>
            <a:r>
              <a:rPr lang="en-US" sz="2800" dirty="0" err="1"/>
              <a:t>Stupp</a:t>
            </a:r>
            <a:r>
              <a:rPr lang="en-US" sz="2800" dirty="0"/>
              <a:t> Trial (XRT+/- TMZ in new GBM) (</a:t>
            </a:r>
            <a:r>
              <a:rPr lang="en-US" sz="2800" dirty="0" err="1"/>
              <a:t>Stupp</a:t>
            </a:r>
            <a:r>
              <a:rPr lang="en-US" sz="2800" dirty="0"/>
              <a:t> et al NEJM 2005)</a:t>
            </a:r>
          </a:p>
        </p:txBody>
      </p:sp>
      <p:sp>
        <p:nvSpPr>
          <p:cNvPr id="3" name="Content Placeholder 2">
            <a:extLst/>
          </p:cNvPr>
          <p:cNvSpPr>
            <a:spLocks noGrp="1"/>
          </p:cNvSpPr>
          <p:nvPr>
            <p:ph idx="1"/>
          </p:nvPr>
        </p:nvSpPr>
        <p:spPr>
          <a:xfrm>
            <a:off x="101600" y="5181600"/>
            <a:ext cx="12090400" cy="1447800"/>
          </a:xfrm>
        </p:spPr>
        <p:txBody>
          <a:bodyPr>
            <a:noAutofit/>
          </a:bodyPr>
          <a:lstStyle/>
          <a:p>
            <a:pPr>
              <a:defRPr/>
            </a:pPr>
            <a:r>
              <a:rPr lang="en-US" sz="2000" dirty="0"/>
              <a:t>MS 12.1 </a:t>
            </a:r>
            <a:r>
              <a:rPr lang="en-US" sz="2000" dirty="0" err="1"/>
              <a:t>mos</a:t>
            </a:r>
            <a:r>
              <a:rPr lang="en-US" sz="2000" dirty="0"/>
              <a:t> </a:t>
            </a:r>
            <a:r>
              <a:rPr lang="en-US" sz="2000" dirty="0" err="1"/>
              <a:t>vs</a:t>
            </a:r>
            <a:r>
              <a:rPr lang="en-US" sz="2000" dirty="0"/>
              <a:t> 14.6 </a:t>
            </a:r>
            <a:r>
              <a:rPr lang="en-US" sz="2000" dirty="0" err="1"/>
              <a:t>mos</a:t>
            </a:r>
            <a:r>
              <a:rPr lang="en-US" sz="2000" dirty="0"/>
              <a:t> (1 year PFS 9% vs. 27%)</a:t>
            </a:r>
          </a:p>
          <a:p>
            <a:pPr>
              <a:defRPr/>
            </a:pPr>
            <a:r>
              <a:rPr lang="en-US" sz="2000" dirty="0"/>
              <a:t>2 yr OS 10.4% vs. 26.5%</a:t>
            </a:r>
          </a:p>
          <a:p>
            <a:pPr>
              <a:defRPr/>
            </a:pPr>
            <a:r>
              <a:rPr lang="en-US" sz="2000" dirty="0"/>
              <a:t>7% grade 3 or grade 4 </a:t>
            </a:r>
            <a:r>
              <a:rPr lang="en-US" sz="2000" dirty="0" err="1"/>
              <a:t>heme</a:t>
            </a:r>
            <a:r>
              <a:rPr lang="en-US" sz="2000" dirty="0"/>
              <a:t> toxicity, constipation other toxicity common</a:t>
            </a:r>
          </a:p>
          <a:p>
            <a:pPr>
              <a:defRPr/>
            </a:pPr>
            <a:r>
              <a:rPr lang="en-US" sz="2000" dirty="0"/>
              <a:t>80% surgery, 20% biopsy only</a:t>
            </a:r>
          </a:p>
        </p:txBody>
      </p:sp>
      <p:sp>
        <p:nvSpPr>
          <p:cNvPr id="4" name="Rectangle 3">
            <a:extLst/>
          </p:cNvPr>
          <p:cNvSpPr/>
          <p:nvPr/>
        </p:nvSpPr>
        <p:spPr>
          <a:xfrm>
            <a:off x="406401" y="1295401"/>
            <a:ext cx="3579287" cy="39624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457200" indent="-457200">
              <a:buAutoNum type="arabicPeriod"/>
              <a:defRPr/>
            </a:pPr>
            <a:r>
              <a:rPr lang="en-US" sz="2400" dirty="0">
                <a:solidFill>
                  <a:schemeClr val="tx1"/>
                </a:solidFill>
                <a:latin typeface="Calibri"/>
                <a:cs typeface="Calibri"/>
              </a:rPr>
              <a:t>18-70 </a:t>
            </a:r>
            <a:r>
              <a:rPr lang="en-US" sz="2400" dirty="0" err="1">
                <a:solidFill>
                  <a:schemeClr val="tx1"/>
                </a:solidFill>
                <a:latin typeface="Calibri"/>
                <a:cs typeface="Calibri"/>
              </a:rPr>
              <a:t>yo</a:t>
            </a:r>
            <a:endParaRPr lang="en-US" sz="2400" dirty="0">
              <a:solidFill>
                <a:schemeClr val="tx1"/>
              </a:solidFill>
              <a:latin typeface="Calibri"/>
              <a:cs typeface="Calibri"/>
            </a:endParaRPr>
          </a:p>
          <a:p>
            <a:pPr marL="457200" indent="-457200">
              <a:buAutoNum type="arabicPeriod"/>
              <a:defRPr/>
            </a:pPr>
            <a:r>
              <a:rPr lang="en-US" sz="2400" dirty="0">
                <a:solidFill>
                  <a:schemeClr val="tx1"/>
                </a:solidFill>
                <a:latin typeface="Calibri"/>
                <a:cs typeface="Calibri"/>
              </a:rPr>
              <a:t>New GBM</a:t>
            </a:r>
          </a:p>
          <a:p>
            <a:pPr marL="457200" indent="-457200">
              <a:buAutoNum type="arabicPeriod"/>
              <a:defRPr/>
            </a:pPr>
            <a:r>
              <a:rPr lang="en-US" sz="2400" dirty="0">
                <a:solidFill>
                  <a:schemeClr val="tx1"/>
                </a:solidFill>
                <a:latin typeface="Calibri"/>
                <a:cs typeface="Calibri"/>
              </a:rPr>
              <a:t>ECOG 0-2</a:t>
            </a:r>
          </a:p>
          <a:p>
            <a:pPr marL="457200" indent="-457200">
              <a:buAutoNum type="arabicPeriod"/>
              <a:defRPr/>
            </a:pPr>
            <a:r>
              <a:rPr lang="en-US" sz="2400" dirty="0">
                <a:solidFill>
                  <a:schemeClr val="tx1"/>
                </a:solidFill>
                <a:latin typeface="Calibri"/>
                <a:cs typeface="Calibri"/>
              </a:rPr>
              <a:t> ANC &gt;1.5</a:t>
            </a:r>
          </a:p>
          <a:p>
            <a:pPr marL="457200" indent="-457200">
              <a:buAutoNum type="arabicPeriod"/>
              <a:defRPr/>
            </a:pPr>
            <a:r>
              <a:rPr lang="en-US" sz="2400" dirty="0">
                <a:solidFill>
                  <a:schemeClr val="tx1"/>
                </a:solidFill>
                <a:latin typeface="Calibri"/>
                <a:cs typeface="Calibri"/>
              </a:rPr>
              <a:t>Liver and kidney function</a:t>
            </a:r>
          </a:p>
          <a:p>
            <a:pPr marL="457200" indent="-457200">
              <a:buAutoNum type="arabicPeriod"/>
              <a:defRPr/>
            </a:pPr>
            <a:r>
              <a:rPr lang="en-US" sz="2400" dirty="0">
                <a:solidFill>
                  <a:schemeClr val="tx1"/>
                </a:solidFill>
                <a:latin typeface="Calibri"/>
                <a:cs typeface="Calibri"/>
              </a:rPr>
              <a:t>2-3 cm margin of the T1post con</a:t>
            </a:r>
          </a:p>
        </p:txBody>
      </p:sp>
      <p:sp>
        <p:nvSpPr>
          <p:cNvPr id="5" name="Rectangle 4">
            <a:extLst/>
          </p:cNvPr>
          <p:cNvSpPr/>
          <p:nvPr/>
        </p:nvSpPr>
        <p:spPr>
          <a:xfrm>
            <a:off x="4766733" y="21082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XRT 60Gy</a:t>
            </a:r>
          </a:p>
          <a:p>
            <a:pPr algn="ctr">
              <a:defRPr/>
            </a:pPr>
            <a:r>
              <a:rPr lang="en-US" sz="2000" dirty="0">
                <a:solidFill>
                  <a:schemeClr val="tx1"/>
                </a:solidFill>
              </a:rPr>
              <a:t>TMZ 75mg/m2 concurrent and 6 cycles adjuvant of 150-200mg/m2</a:t>
            </a:r>
          </a:p>
        </p:txBody>
      </p:sp>
      <p:cxnSp>
        <p:nvCxnSpPr>
          <p:cNvPr id="7" name="Straight Arrow Connector 6">
            <a:extLst/>
          </p:cNvPr>
          <p:cNvCxnSpPr>
            <a:cxnSpLocks/>
          </p:cNvCxnSpPr>
          <p:nvPr/>
        </p:nvCxnSpPr>
        <p:spPr>
          <a:xfrm flipV="1">
            <a:off x="4036488" y="3214051"/>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3194050"/>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21336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OS</a:t>
            </a:r>
          </a:p>
          <a:p>
            <a:pPr algn="ctr">
              <a:defRPr/>
            </a:pPr>
            <a:r>
              <a:rPr lang="en-US" sz="2000" dirty="0">
                <a:solidFill>
                  <a:schemeClr val="tx1"/>
                </a:solidFill>
              </a:rPr>
              <a:t>PFS</a:t>
            </a:r>
          </a:p>
          <a:p>
            <a:pPr algn="ctr">
              <a:defRPr/>
            </a:pPr>
            <a:r>
              <a:rPr lang="en-US" sz="2000" dirty="0">
                <a:solidFill>
                  <a:schemeClr val="tx1"/>
                </a:solidFill>
              </a:rPr>
              <a:t>Toxicity</a:t>
            </a:r>
          </a:p>
          <a:p>
            <a:pPr algn="ctr">
              <a:defRPr/>
            </a:pPr>
            <a:endParaRPr lang="en-US" sz="2000" dirty="0">
              <a:solidFill>
                <a:schemeClr val="tx1"/>
              </a:solidFill>
            </a:endParaRPr>
          </a:p>
          <a:p>
            <a:pPr algn="ctr">
              <a:defRPr/>
            </a:pPr>
            <a:r>
              <a:rPr lang="en-US" sz="2000" dirty="0">
                <a:solidFill>
                  <a:schemeClr val="tx1"/>
                </a:solidFill>
              </a:rPr>
              <a:t>1</a:t>
            </a:r>
            <a:r>
              <a:rPr lang="en-US" sz="2000" baseline="30000" dirty="0">
                <a:solidFill>
                  <a:schemeClr val="tx1"/>
                </a:solidFill>
              </a:rPr>
              <a:t>st</a:t>
            </a:r>
            <a:r>
              <a:rPr lang="en-US" sz="2000" dirty="0">
                <a:solidFill>
                  <a:schemeClr val="tx1"/>
                </a:solidFill>
              </a:rPr>
              <a:t> MRI: one month post </a:t>
            </a:r>
            <a:r>
              <a:rPr lang="en-US" sz="2000" dirty="0" err="1">
                <a:solidFill>
                  <a:schemeClr val="tx1"/>
                </a:solidFill>
              </a:rPr>
              <a:t>chemoxrt</a:t>
            </a:r>
            <a:endParaRPr lang="en-US" sz="2000" dirty="0">
              <a:solidFill>
                <a:schemeClr val="tx1"/>
              </a:solidFill>
            </a:endParaRPr>
          </a:p>
          <a:p>
            <a:pPr algn="ctr">
              <a:defRPr/>
            </a:pPr>
            <a:endParaRPr 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3202" y="-76191"/>
            <a:ext cx="11683999" cy="1543045"/>
          </a:xfrm>
        </p:spPr>
        <p:txBody>
          <a:bodyPr/>
          <a:lstStyle/>
          <a:p>
            <a:r>
              <a:rPr lang="en-US" sz="2800" dirty="0"/>
              <a:t>5yr </a:t>
            </a:r>
            <a:r>
              <a:rPr lang="en-US" sz="2800" dirty="0" err="1"/>
              <a:t>Stupp</a:t>
            </a:r>
            <a:r>
              <a:rPr lang="en-US" sz="2800" dirty="0"/>
              <a:t> Trial update (XRT+/- TMZ in new GBM) (</a:t>
            </a:r>
            <a:r>
              <a:rPr lang="en-US" sz="2800" dirty="0" err="1"/>
              <a:t>Stupp</a:t>
            </a:r>
            <a:r>
              <a:rPr lang="en-US" sz="2800" dirty="0"/>
              <a:t> et al Lancet </a:t>
            </a:r>
            <a:r>
              <a:rPr lang="en-US" sz="2800" dirty="0" err="1"/>
              <a:t>Oncol</a:t>
            </a:r>
            <a:r>
              <a:rPr lang="en-US" sz="2800" dirty="0"/>
              <a:t> 2009)</a:t>
            </a:r>
          </a:p>
        </p:txBody>
      </p:sp>
      <p:sp>
        <p:nvSpPr>
          <p:cNvPr id="3" name="Content Placeholder 2">
            <a:extLst/>
          </p:cNvPr>
          <p:cNvSpPr>
            <a:spLocks noGrp="1"/>
          </p:cNvSpPr>
          <p:nvPr>
            <p:ph idx="1"/>
          </p:nvPr>
        </p:nvSpPr>
        <p:spPr>
          <a:xfrm>
            <a:off x="101600" y="4760843"/>
            <a:ext cx="12090400" cy="2034209"/>
          </a:xfrm>
        </p:spPr>
        <p:txBody>
          <a:bodyPr>
            <a:noAutofit/>
          </a:bodyPr>
          <a:lstStyle/>
          <a:p>
            <a:pPr>
              <a:defRPr/>
            </a:pPr>
            <a:r>
              <a:rPr lang="en-US" sz="2000" dirty="0"/>
              <a:t>2 yr 27%, 3 yr 16%, 4yr 12%, 5yr 10% in </a:t>
            </a:r>
            <a:r>
              <a:rPr lang="en-US" sz="2000" dirty="0" err="1"/>
              <a:t>chemoXRT</a:t>
            </a:r>
            <a:endParaRPr lang="en-US" sz="2000" dirty="0"/>
          </a:p>
          <a:p>
            <a:pPr>
              <a:defRPr/>
            </a:pPr>
            <a:r>
              <a:rPr lang="en-US" sz="2000" dirty="0"/>
              <a:t>2yr 11%, 3yr 4%, 4yr 3%, 5yr 2% XRT alone</a:t>
            </a:r>
          </a:p>
          <a:p>
            <a:pPr>
              <a:defRPr/>
            </a:pPr>
            <a:r>
              <a:rPr lang="en-US" sz="2000" dirty="0"/>
              <a:t>MGMT strongest predictor</a:t>
            </a:r>
          </a:p>
          <a:p>
            <a:pPr>
              <a:defRPr/>
            </a:pPr>
            <a:r>
              <a:rPr lang="en-US" sz="2000" dirty="0" err="1"/>
              <a:t>Bx</a:t>
            </a:r>
            <a:r>
              <a:rPr lang="en-US" sz="2000" dirty="0"/>
              <a:t> only worst</a:t>
            </a:r>
          </a:p>
          <a:p>
            <a:pPr>
              <a:defRPr/>
            </a:pPr>
            <a:r>
              <a:rPr lang="en-US" sz="2000" dirty="0"/>
              <a:t>Even MGMT </a:t>
            </a:r>
            <a:r>
              <a:rPr lang="en-US" sz="2000" dirty="0" err="1"/>
              <a:t>unmethylated</a:t>
            </a:r>
            <a:r>
              <a:rPr lang="en-US" sz="2000" dirty="0"/>
              <a:t> still benefit from TMZ </a:t>
            </a:r>
            <a:r>
              <a:rPr lang="en-US" sz="2000" dirty="0" err="1"/>
              <a:t>xrt</a:t>
            </a:r>
            <a:r>
              <a:rPr lang="en-US" sz="2000" dirty="0"/>
              <a:t> but very </a:t>
            </a:r>
            <a:r>
              <a:rPr lang="en-US" sz="2000" dirty="0" err="1"/>
              <a:t>very</a:t>
            </a:r>
            <a:r>
              <a:rPr lang="en-US" sz="2000" dirty="0"/>
              <a:t> few patients</a:t>
            </a:r>
          </a:p>
        </p:txBody>
      </p:sp>
      <p:sp>
        <p:nvSpPr>
          <p:cNvPr id="4" name="Rectangle 3">
            <a:extLst/>
          </p:cNvPr>
          <p:cNvSpPr/>
          <p:nvPr/>
        </p:nvSpPr>
        <p:spPr>
          <a:xfrm>
            <a:off x="406401" y="1295401"/>
            <a:ext cx="3630087" cy="3465442"/>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457200" indent="-457200">
              <a:buAutoNum type="arabicPeriod"/>
              <a:defRPr/>
            </a:pPr>
            <a:r>
              <a:rPr lang="en-US" sz="2400" dirty="0">
                <a:solidFill>
                  <a:schemeClr val="tx1"/>
                </a:solidFill>
                <a:latin typeface="Calibri"/>
                <a:cs typeface="Calibri"/>
              </a:rPr>
              <a:t>18-70 </a:t>
            </a:r>
            <a:r>
              <a:rPr lang="en-US" sz="2400" dirty="0" err="1">
                <a:solidFill>
                  <a:schemeClr val="tx1"/>
                </a:solidFill>
                <a:latin typeface="Calibri"/>
                <a:cs typeface="Calibri"/>
              </a:rPr>
              <a:t>yo</a:t>
            </a:r>
            <a:endParaRPr lang="en-US" sz="2400" dirty="0">
              <a:solidFill>
                <a:schemeClr val="tx1"/>
              </a:solidFill>
              <a:latin typeface="Calibri"/>
              <a:cs typeface="Calibri"/>
            </a:endParaRPr>
          </a:p>
          <a:p>
            <a:pPr marL="457200" indent="-457200">
              <a:buAutoNum type="arabicPeriod"/>
              <a:defRPr/>
            </a:pPr>
            <a:r>
              <a:rPr lang="en-US" sz="2400" dirty="0">
                <a:solidFill>
                  <a:schemeClr val="tx1"/>
                </a:solidFill>
                <a:latin typeface="Calibri"/>
                <a:cs typeface="Calibri"/>
              </a:rPr>
              <a:t>New GBM</a:t>
            </a:r>
          </a:p>
          <a:p>
            <a:pPr marL="457200" indent="-457200">
              <a:buAutoNum type="arabicPeriod"/>
              <a:defRPr/>
            </a:pPr>
            <a:r>
              <a:rPr lang="en-US" sz="2400" dirty="0">
                <a:solidFill>
                  <a:schemeClr val="tx1"/>
                </a:solidFill>
                <a:latin typeface="Calibri"/>
                <a:cs typeface="Calibri"/>
              </a:rPr>
              <a:t>ECOG 0-2</a:t>
            </a:r>
          </a:p>
          <a:p>
            <a:pPr marL="457200" indent="-457200">
              <a:buAutoNum type="arabicPeriod"/>
              <a:defRPr/>
            </a:pPr>
            <a:r>
              <a:rPr lang="en-US" sz="2400" dirty="0">
                <a:solidFill>
                  <a:schemeClr val="tx1"/>
                </a:solidFill>
                <a:latin typeface="Calibri"/>
                <a:cs typeface="Calibri"/>
              </a:rPr>
              <a:t> ANC &gt;1.5</a:t>
            </a:r>
          </a:p>
          <a:p>
            <a:pPr marL="457200" indent="-457200">
              <a:buAutoNum type="arabicPeriod"/>
              <a:defRPr/>
            </a:pPr>
            <a:r>
              <a:rPr lang="en-US" sz="2400" dirty="0">
                <a:solidFill>
                  <a:schemeClr val="tx1"/>
                </a:solidFill>
                <a:latin typeface="Calibri"/>
                <a:cs typeface="Calibri"/>
              </a:rPr>
              <a:t>Liver and kidney function</a:t>
            </a:r>
          </a:p>
          <a:p>
            <a:pPr marL="457200" indent="-457200">
              <a:buAutoNum type="arabicPeriod"/>
              <a:defRPr/>
            </a:pPr>
            <a:r>
              <a:rPr lang="en-US" sz="2400" dirty="0">
                <a:solidFill>
                  <a:schemeClr val="tx1"/>
                </a:solidFill>
                <a:latin typeface="Calibri"/>
                <a:cs typeface="Calibri"/>
              </a:rPr>
              <a:t>2-3 cm margin of the T1post con</a:t>
            </a:r>
          </a:p>
        </p:txBody>
      </p:sp>
      <p:sp>
        <p:nvSpPr>
          <p:cNvPr id="5" name="Rectangle 4">
            <a:extLst/>
          </p:cNvPr>
          <p:cNvSpPr/>
          <p:nvPr/>
        </p:nvSpPr>
        <p:spPr>
          <a:xfrm>
            <a:off x="4766733" y="21082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XRT 60Gy</a:t>
            </a:r>
          </a:p>
          <a:p>
            <a:pPr algn="ctr">
              <a:defRPr/>
            </a:pPr>
            <a:r>
              <a:rPr lang="en-US" sz="2000" dirty="0">
                <a:solidFill>
                  <a:schemeClr val="tx1"/>
                </a:solidFill>
              </a:rPr>
              <a:t>TMZ 75mg/m2 concurrent and 6 cycles adjuvant of 150-200mg/m2</a:t>
            </a:r>
          </a:p>
        </p:txBody>
      </p:sp>
      <p:cxnSp>
        <p:nvCxnSpPr>
          <p:cNvPr id="7" name="Straight Arrow Connector 6">
            <a:extLst/>
          </p:cNvPr>
          <p:cNvCxnSpPr>
            <a:cxnSpLocks/>
          </p:cNvCxnSpPr>
          <p:nvPr/>
        </p:nvCxnSpPr>
        <p:spPr>
          <a:xfrm flipV="1">
            <a:off x="4036488" y="3214051"/>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3194050"/>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21336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OS</a:t>
            </a:r>
          </a:p>
          <a:p>
            <a:pPr algn="ctr">
              <a:defRPr/>
            </a:pPr>
            <a:r>
              <a:rPr lang="en-US" sz="2000" dirty="0">
                <a:solidFill>
                  <a:schemeClr val="tx1"/>
                </a:solidFill>
              </a:rPr>
              <a:t>PFS</a:t>
            </a:r>
          </a:p>
          <a:p>
            <a:pPr algn="ctr">
              <a:defRPr/>
            </a:pPr>
            <a:r>
              <a:rPr lang="en-US" sz="2000" dirty="0">
                <a:solidFill>
                  <a:schemeClr val="tx1"/>
                </a:solidFill>
              </a:rPr>
              <a:t>Toxicity</a:t>
            </a:r>
          </a:p>
          <a:p>
            <a:pPr algn="ctr">
              <a:defRPr/>
            </a:pPr>
            <a:endParaRPr lang="en-US" sz="2000" dirty="0">
              <a:solidFill>
                <a:schemeClr val="tx1"/>
              </a:solidFill>
            </a:endParaRPr>
          </a:p>
          <a:p>
            <a:pPr algn="ctr">
              <a:defRPr/>
            </a:pPr>
            <a:r>
              <a:rPr lang="en-US" sz="2000" dirty="0">
                <a:solidFill>
                  <a:schemeClr val="tx1"/>
                </a:solidFill>
              </a:rPr>
              <a:t>1</a:t>
            </a:r>
            <a:r>
              <a:rPr lang="en-US" sz="2000" baseline="30000" dirty="0">
                <a:solidFill>
                  <a:schemeClr val="tx1"/>
                </a:solidFill>
              </a:rPr>
              <a:t>st</a:t>
            </a:r>
            <a:r>
              <a:rPr lang="en-US" sz="2000" dirty="0">
                <a:solidFill>
                  <a:schemeClr val="tx1"/>
                </a:solidFill>
              </a:rPr>
              <a:t> MRI: one month post </a:t>
            </a:r>
            <a:r>
              <a:rPr lang="en-US" sz="2000" dirty="0" err="1">
                <a:solidFill>
                  <a:schemeClr val="tx1"/>
                </a:solidFill>
              </a:rPr>
              <a:t>chemoxrt</a:t>
            </a:r>
            <a:endParaRPr lang="en-US" sz="2000" dirty="0">
              <a:solidFill>
                <a:schemeClr val="tx1"/>
              </a:solidFill>
            </a:endParaRPr>
          </a:p>
          <a:p>
            <a:pPr algn="ctr">
              <a:defRPr/>
            </a:pPr>
            <a:endParaRPr 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3202" y="-371880"/>
            <a:ext cx="11683999" cy="1543045"/>
          </a:xfrm>
        </p:spPr>
        <p:txBody>
          <a:bodyPr/>
          <a:lstStyle/>
          <a:p>
            <a:r>
              <a:rPr lang="en-US" sz="2800" dirty="0" err="1"/>
              <a:t>Stupp</a:t>
            </a:r>
            <a:r>
              <a:rPr lang="en-US" sz="2800" dirty="0"/>
              <a:t> Trial + TTF (Tumor-treating fields) (</a:t>
            </a:r>
            <a:r>
              <a:rPr lang="en-US" sz="2800" dirty="0" err="1"/>
              <a:t>Stupp</a:t>
            </a:r>
            <a:r>
              <a:rPr lang="en-US" sz="2800" dirty="0"/>
              <a:t> et al JAMA 2017)</a:t>
            </a:r>
          </a:p>
        </p:txBody>
      </p:sp>
      <p:sp>
        <p:nvSpPr>
          <p:cNvPr id="3" name="Content Placeholder 2">
            <a:extLst/>
          </p:cNvPr>
          <p:cNvSpPr>
            <a:spLocks noGrp="1"/>
          </p:cNvSpPr>
          <p:nvPr>
            <p:ph idx="1"/>
          </p:nvPr>
        </p:nvSpPr>
        <p:spPr>
          <a:xfrm>
            <a:off x="101600" y="3468535"/>
            <a:ext cx="12090400" cy="3445566"/>
          </a:xfrm>
        </p:spPr>
        <p:txBody>
          <a:bodyPr>
            <a:noAutofit/>
          </a:bodyPr>
          <a:lstStyle/>
          <a:p>
            <a:pPr>
              <a:defRPr/>
            </a:pPr>
            <a:r>
              <a:rPr lang="en-US" sz="2000" dirty="0"/>
              <a:t>TTF: tumor treating fields, </a:t>
            </a:r>
            <a:r>
              <a:rPr lang="en-US" sz="2000" dirty="0" err="1"/>
              <a:t>novocure</a:t>
            </a:r>
            <a:r>
              <a:rPr lang="en-US" sz="2000" dirty="0"/>
              <a:t>, 200kHz frequency, alternating electric fields, &gt;18hrs/day, 4 transducer arrays</a:t>
            </a:r>
          </a:p>
          <a:p>
            <a:pPr>
              <a:defRPr/>
            </a:pPr>
            <a:r>
              <a:rPr lang="en-US" sz="2000" dirty="0"/>
              <a:t>Anti-mitotic, mitotic arrest and apoptosis.</a:t>
            </a:r>
          </a:p>
          <a:p>
            <a:pPr>
              <a:defRPr/>
            </a:pPr>
            <a:r>
              <a:rPr lang="en-US" sz="2000" dirty="0"/>
              <a:t>Single studies comparing </a:t>
            </a:r>
            <a:r>
              <a:rPr lang="en-US" sz="2000" dirty="0" err="1"/>
              <a:t>ttf</a:t>
            </a:r>
            <a:r>
              <a:rPr lang="en-US" sz="2000" dirty="0"/>
              <a:t> to salvage chemo showed more ORR 12% vs. 7%</a:t>
            </a:r>
          </a:p>
          <a:p>
            <a:pPr>
              <a:defRPr/>
            </a:pPr>
            <a:r>
              <a:rPr lang="en-US" sz="2000" dirty="0"/>
              <a:t>Swimming cap + backpack, shave head</a:t>
            </a:r>
          </a:p>
          <a:p>
            <a:pPr>
              <a:defRPr/>
            </a:pPr>
            <a:r>
              <a:rPr lang="en-US" sz="2000" dirty="0"/>
              <a:t>MS 20.9 </a:t>
            </a:r>
            <a:r>
              <a:rPr lang="en-US" sz="2000" dirty="0" err="1"/>
              <a:t>mos</a:t>
            </a:r>
            <a:r>
              <a:rPr lang="en-US" sz="2000" dirty="0"/>
              <a:t> vs. 16mos</a:t>
            </a:r>
          </a:p>
          <a:p>
            <a:pPr>
              <a:defRPr/>
            </a:pPr>
            <a:r>
              <a:rPr lang="en-US" sz="2000" dirty="0"/>
              <a:t>PFS 6.7 </a:t>
            </a:r>
            <a:r>
              <a:rPr lang="en-US" sz="2000" dirty="0" err="1"/>
              <a:t>mos</a:t>
            </a:r>
            <a:r>
              <a:rPr lang="en-US" sz="2000" dirty="0"/>
              <a:t> vs. 4 </a:t>
            </a:r>
            <a:r>
              <a:rPr lang="en-US" sz="2000" dirty="0" err="1"/>
              <a:t>mos</a:t>
            </a:r>
            <a:endParaRPr lang="en-US" sz="2000" dirty="0"/>
          </a:p>
          <a:p>
            <a:pPr>
              <a:defRPr/>
            </a:pPr>
            <a:r>
              <a:rPr lang="en-US" sz="2000" dirty="0"/>
              <a:t>Toxicity 48% vs. 44%</a:t>
            </a:r>
          </a:p>
          <a:p>
            <a:pPr>
              <a:defRPr/>
            </a:pPr>
            <a:r>
              <a:rPr lang="en-US" sz="2000" dirty="0"/>
              <a:t>Median: 8 </a:t>
            </a:r>
            <a:r>
              <a:rPr lang="en-US" sz="2000" dirty="0" err="1"/>
              <a:t>mos</a:t>
            </a:r>
            <a:r>
              <a:rPr lang="en-US" sz="2000" dirty="0"/>
              <a:t> of TTF treatment (range 0-82mos), 50% continued TTF After 1</a:t>
            </a:r>
            <a:r>
              <a:rPr lang="en-US" sz="2000" baseline="30000" dirty="0"/>
              <a:t>st</a:t>
            </a:r>
            <a:r>
              <a:rPr lang="en-US" sz="2000" dirty="0"/>
              <a:t> progression</a:t>
            </a:r>
          </a:p>
          <a:p>
            <a:pPr>
              <a:defRPr/>
            </a:pPr>
            <a:endParaRPr lang="en-US" sz="2000" dirty="0"/>
          </a:p>
        </p:txBody>
      </p:sp>
      <p:sp>
        <p:nvSpPr>
          <p:cNvPr id="4" name="Rectangle 3">
            <a:extLst/>
          </p:cNvPr>
          <p:cNvSpPr/>
          <p:nvPr/>
        </p:nvSpPr>
        <p:spPr>
          <a:xfrm>
            <a:off x="406402" y="549746"/>
            <a:ext cx="3426887" cy="298858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342900" indent="-342900">
              <a:buFontTx/>
              <a:buAutoNum type="arabicPeriod"/>
              <a:defRPr/>
            </a:pPr>
            <a:r>
              <a:rPr lang="en-US" sz="2400" dirty="0">
                <a:solidFill>
                  <a:schemeClr val="tx1"/>
                </a:solidFill>
                <a:latin typeface="Calibri"/>
                <a:cs typeface="Calibri"/>
              </a:rPr>
              <a:t>GBM</a:t>
            </a:r>
          </a:p>
          <a:p>
            <a:pPr marL="342900" indent="-342900">
              <a:buFontTx/>
              <a:buAutoNum type="arabicPeriod"/>
              <a:defRPr/>
            </a:pPr>
            <a:r>
              <a:rPr lang="en-US" sz="2400" dirty="0">
                <a:solidFill>
                  <a:schemeClr val="tx1"/>
                </a:solidFill>
                <a:latin typeface="Calibri"/>
                <a:cs typeface="Calibri"/>
              </a:rPr>
              <a:t>All received standard </a:t>
            </a:r>
            <a:r>
              <a:rPr lang="en-US" sz="2400" dirty="0" err="1">
                <a:solidFill>
                  <a:schemeClr val="tx1"/>
                </a:solidFill>
                <a:latin typeface="Calibri"/>
                <a:cs typeface="Calibri"/>
              </a:rPr>
              <a:t>chemoxrt</a:t>
            </a:r>
            <a:r>
              <a:rPr lang="en-US" sz="2400" dirty="0">
                <a:solidFill>
                  <a:schemeClr val="tx1"/>
                </a:solidFill>
                <a:latin typeface="Calibri"/>
                <a:cs typeface="Calibri"/>
              </a:rPr>
              <a:t> (60Gy)</a:t>
            </a:r>
          </a:p>
          <a:p>
            <a:pPr marL="342900" indent="-342900">
              <a:buFontTx/>
              <a:buAutoNum type="arabicPeriod"/>
              <a:defRPr/>
            </a:pPr>
            <a:r>
              <a:rPr lang="en-US" sz="2400" dirty="0">
                <a:solidFill>
                  <a:schemeClr val="tx1"/>
                </a:solidFill>
                <a:latin typeface="Calibri"/>
                <a:cs typeface="Calibri"/>
              </a:rPr>
              <a:t>KPS &gt;70</a:t>
            </a:r>
          </a:p>
          <a:p>
            <a:pPr marL="342900" indent="-342900">
              <a:buFontTx/>
              <a:buAutoNum type="arabicPeriod"/>
              <a:defRPr/>
            </a:pPr>
            <a:r>
              <a:rPr lang="en-US" sz="2400" dirty="0">
                <a:solidFill>
                  <a:schemeClr val="tx1"/>
                </a:solidFill>
                <a:latin typeface="Calibri"/>
                <a:cs typeface="Calibri"/>
              </a:rPr>
              <a:t>&gt;18yo</a:t>
            </a:r>
          </a:p>
          <a:p>
            <a:pPr marL="342900" indent="-342900">
              <a:buFontTx/>
              <a:buAutoNum type="arabicPeriod"/>
              <a:defRPr/>
            </a:pPr>
            <a:r>
              <a:rPr lang="en-US" sz="2400" dirty="0">
                <a:solidFill>
                  <a:schemeClr val="tx1"/>
                </a:solidFill>
                <a:highlight>
                  <a:srgbClr val="FFFF00"/>
                </a:highlight>
                <a:latin typeface="Calibri"/>
                <a:cs typeface="Calibri"/>
              </a:rPr>
              <a:t>20% &gt;65yo (so some elderly on trial)</a:t>
            </a:r>
          </a:p>
        </p:txBody>
      </p:sp>
      <p:sp>
        <p:nvSpPr>
          <p:cNvPr id="5" name="Rectangle 4">
            <a:extLst/>
          </p:cNvPr>
          <p:cNvSpPr/>
          <p:nvPr/>
        </p:nvSpPr>
        <p:spPr>
          <a:xfrm>
            <a:off x="4766733" y="925448"/>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Maintenance TMZ vs. TTF+TMZ</a:t>
            </a:r>
          </a:p>
        </p:txBody>
      </p:sp>
      <p:cxnSp>
        <p:nvCxnSpPr>
          <p:cNvPr id="7" name="Straight Arrow Connector 6">
            <a:extLst/>
          </p:cNvPr>
          <p:cNvCxnSpPr>
            <a:cxnSpLocks/>
          </p:cNvCxnSpPr>
          <p:nvPr/>
        </p:nvCxnSpPr>
        <p:spPr>
          <a:xfrm flipV="1">
            <a:off x="4036488" y="2349346"/>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2329345"/>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881269"/>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1</a:t>
            </a:r>
            <a:r>
              <a:rPr lang="en-US" sz="2000" baseline="30000" dirty="0">
                <a:solidFill>
                  <a:schemeClr val="tx1"/>
                </a:solidFill>
              </a:rPr>
              <a:t>st</a:t>
            </a:r>
            <a:r>
              <a:rPr lang="en-US" sz="2000" dirty="0">
                <a:solidFill>
                  <a:schemeClr val="tx1"/>
                </a:solidFill>
              </a:rPr>
              <a:t> PFS</a:t>
            </a:r>
          </a:p>
          <a:p>
            <a:pPr algn="ctr">
              <a:defRPr/>
            </a:pPr>
            <a:r>
              <a:rPr lang="en-US" sz="2000" dirty="0">
                <a:solidFill>
                  <a:schemeClr val="tx1"/>
                </a:solidFill>
              </a:rPr>
              <a:t>2</a:t>
            </a:r>
            <a:r>
              <a:rPr lang="en-US" sz="2000" baseline="30000" dirty="0">
                <a:solidFill>
                  <a:schemeClr val="tx1"/>
                </a:solidFill>
              </a:rPr>
              <a:t>nd</a:t>
            </a:r>
            <a:r>
              <a:rPr lang="en-US" sz="2000" dirty="0">
                <a:solidFill>
                  <a:schemeClr val="tx1"/>
                </a:solidFill>
              </a:rPr>
              <a:t> OS</a:t>
            </a:r>
          </a:p>
          <a:p>
            <a:pPr algn="ctr">
              <a:defRPr/>
            </a:pPr>
            <a:endParaRPr lang="en-US" sz="2000" dirty="0">
              <a:solidFill>
                <a:schemeClr val="tx1"/>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7398"/>
            <a:ext cx="10515600" cy="1325563"/>
          </a:xfrm>
        </p:spPr>
        <p:txBody>
          <a:bodyPr/>
          <a:lstStyle/>
          <a:p>
            <a:r>
              <a:rPr lang="en-US" dirty="0"/>
              <a:t>Can we make chemo better? </a:t>
            </a:r>
            <a:r>
              <a:rPr lang="en-US" dirty="0" err="1"/>
              <a:t>Lomustine</a:t>
            </a:r>
            <a:endParaRPr lang="en-US" dirty="0"/>
          </a:p>
        </p:txBody>
      </p:sp>
      <p:sp>
        <p:nvSpPr>
          <p:cNvPr id="3" name="Content Placeholder 2"/>
          <p:cNvSpPr>
            <a:spLocks noGrp="1"/>
          </p:cNvSpPr>
          <p:nvPr>
            <p:ph idx="1"/>
          </p:nvPr>
        </p:nvSpPr>
        <p:spPr/>
        <p:txBody>
          <a:bodyPr/>
          <a:lstStyle/>
          <a:p>
            <a:r>
              <a:rPr lang="en-US" dirty="0" err="1"/>
              <a:t>Nitrosurea</a:t>
            </a:r>
            <a:endParaRPr lang="en-US" dirty="0"/>
          </a:p>
          <a:p>
            <a:r>
              <a:rPr lang="en-US" dirty="0"/>
              <a:t>Crosses BBB</a:t>
            </a:r>
          </a:p>
          <a:p>
            <a:r>
              <a:rPr lang="en-US" dirty="0" err="1"/>
              <a:t>Bifunctional</a:t>
            </a:r>
            <a:r>
              <a:rPr lang="en-US" dirty="0"/>
              <a:t> agent: </a:t>
            </a:r>
            <a:r>
              <a:rPr lang="en-US" dirty="0" err="1"/>
              <a:t>dna</a:t>
            </a:r>
            <a:r>
              <a:rPr lang="en-US" dirty="0"/>
              <a:t> </a:t>
            </a:r>
            <a:r>
              <a:rPr lang="en-US" dirty="0" err="1"/>
              <a:t>alkylator</a:t>
            </a:r>
            <a:r>
              <a:rPr lang="en-US" dirty="0"/>
              <a:t> and non-</a:t>
            </a:r>
            <a:r>
              <a:rPr lang="en-US" dirty="0" err="1"/>
              <a:t>alkylating</a:t>
            </a:r>
            <a:r>
              <a:rPr lang="en-US" dirty="0"/>
              <a:t>: </a:t>
            </a:r>
            <a:r>
              <a:rPr lang="en-US" dirty="0" err="1"/>
              <a:t>interstrand</a:t>
            </a:r>
            <a:r>
              <a:rPr lang="en-US" dirty="0"/>
              <a:t> </a:t>
            </a:r>
            <a:r>
              <a:rPr lang="en-US" dirty="0" err="1"/>
              <a:t>crosslinks</a:t>
            </a:r>
            <a:r>
              <a:rPr lang="en-US" dirty="0"/>
              <a:t> and </a:t>
            </a:r>
            <a:r>
              <a:rPr lang="en-US" dirty="0" err="1"/>
              <a:t>carbamoylation</a:t>
            </a:r>
            <a:r>
              <a:rPr lang="en-US" dirty="0"/>
              <a:t> of amino acids</a:t>
            </a:r>
          </a:p>
          <a:p>
            <a:r>
              <a:rPr lang="en-US" dirty="0"/>
              <a:t>Phase II single arm: 31 </a:t>
            </a:r>
            <a:r>
              <a:rPr lang="en-US" dirty="0" err="1"/>
              <a:t>plts</a:t>
            </a:r>
            <a:r>
              <a:rPr lang="en-US" dirty="0"/>
              <a:t> MS 23 </a:t>
            </a:r>
            <a:r>
              <a:rPr lang="en-US" dirty="0" err="1"/>
              <a:t>mos</a:t>
            </a:r>
            <a:r>
              <a:rPr lang="en-US" dirty="0"/>
              <a:t> vs. 15-17mos. But exclusive in MGMT </a:t>
            </a:r>
            <a:r>
              <a:rPr lang="en-US" dirty="0" err="1">
                <a:solidFill>
                  <a:srgbClr val="FF0000"/>
                </a:solidFill>
              </a:rPr>
              <a:t>methylated</a:t>
            </a:r>
            <a:r>
              <a:rPr lang="en-US" dirty="0"/>
              <a:t> where MS 34.5 </a:t>
            </a:r>
            <a:r>
              <a:rPr lang="en-US" dirty="0" err="1"/>
              <a:t>vs</a:t>
            </a:r>
            <a:r>
              <a:rPr lang="en-US" dirty="0"/>
              <a:t> 23.4 </a:t>
            </a:r>
            <a:r>
              <a:rPr lang="en-US" dirty="0" err="1"/>
              <a:t>mos</a:t>
            </a:r>
            <a:r>
              <a:rPr lang="en-US" dirty="0"/>
              <a:t> (MGMT </a:t>
            </a:r>
            <a:r>
              <a:rPr lang="en-US" dirty="0" err="1"/>
              <a:t>unmethylated</a:t>
            </a:r>
            <a:r>
              <a:rPr lang="en-US" dirty="0"/>
              <a:t> still 12.5 </a:t>
            </a:r>
            <a:r>
              <a:rPr lang="en-US" dirty="0" err="1"/>
              <a:t>mos</a:t>
            </a:r>
            <a:r>
              <a:rPr lang="en-US" dirty="0"/>
              <a:t>)</a:t>
            </a:r>
          </a:p>
          <a:p>
            <a:r>
              <a:rPr lang="en-US" dirty="0"/>
              <a:t>So did phase III: NOA-09</a:t>
            </a:r>
          </a:p>
          <a:p>
            <a:r>
              <a:rPr lang="en-US" dirty="0" err="1"/>
              <a:t>Lomustine</a:t>
            </a:r>
            <a:r>
              <a:rPr lang="en-US" dirty="0"/>
              <a:t> side effects: liver toxicity!! And vascular events (stroke, PE)</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36527" y="-232629"/>
            <a:ext cx="11683999" cy="1543045"/>
          </a:xfrm>
        </p:spPr>
        <p:txBody>
          <a:bodyPr/>
          <a:lstStyle/>
          <a:p>
            <a:r>
              <a:rPr lang="en-US" sz="2800" dirty="0"/>
              <a:t>NOA-09 </a:t>
            </a:r>
            <a:r>
              <a:rPr lang="en-US" sz="2800" dirty="0" err="1"/>
              <a:t>Lomustine-temozolomide</a:t>
            </a:r>
            <a:r>
              <a:rPr lang="en-US" sz="2800" dirty="0"/>
              <a:t> vs. TMZ in MGMT </a:t>
            </a:r>
            <a:r>
              <a:rPr lang="en-US" sz="2800" dirty="0" err="1"/>
              <a:t>methylated</a:t>
            </a:r>
            <a:r>
              <a:rPr lang="en-US" sz="2800" dirty="0"/>
              <a:t> New </a:t>
            </a:r>
            <a:r>
              <a:rPr lang="en-US" sz="2800" dirty="0" err="1"/>
              <a:t>dx</a:t>
            </a:r>
            <a:r>
              <a:rPr lang="en-US" sz="2800" dirty="0"/>
              <a:t> GBM pts (</a:t>
            </a:r>
            <a:r>
              <a:rPr lang="en-US" sz="2800" dirty="0" err="1"/>
              <a:t>Herrlinger</a:t>
            </a:r>
            <a:r>
              <a:rPr lang="en-US" sz="2800" dirty="0"/>
              <a:t> et al Lancet 2019)</a:t>
            </a:r>
          </a:p>
        </p:txBody>
      </p:sp>
      <p:sp>
        <p:nvSpPr>
          <p:cNvPr id="3" name="Content Placeholder 2">
            <a:extLst/>
          </p:cNvPr>
          <p:cNvSpPr>
            <a:spLocks noGrp="1"/>
          </p:cNvSpPr>
          <p:nvPr>
            <p:ph idx="1"/>
          </p:nvPr>
        </p:nvSpPr>
        <p:spPr>
          <a:xfrm>
            <a:off x="101600" y="3732904"/>
            <a:ext cx="12090400" cy="3125096"/>
          </a:xfrm>
        </p:spPr>
        <p:txBody>
          <a:bodyPr>
            <a:noAutofit/>
          </a:bodyPr>
          <a:lstStyle/>
          <a:p>
            <a:pPr>
              <a:defRPr/>
            </a:pPr>
            <a:r>
              <a:rPr lang="en-US" sz="1800" dirty="0"/>
              <a:t>Small sample size 141 patients</a:t>
            </a:r>
          </a:p>
          <a:p>
            <a:pPr>
              <a:defRPr/>
            </a:pPr>
            <a:r>
              <a:rPr lang="en-US" sz="1800" dirty="0"/>
              <a:t>Prior phase II single arm showed benefit to </a:t>
            </a:r>
            <a:r>
              <a:rPr lang="en-US" sz="1800" dirty="0" err="1"/>
              <a:t>TMZ+lomustine</a:t>
            </a:r>
            <a:endParaRPr lang="en-US" sz="1800" dirty="0"/>
          </a:p>
          <a:p>
            <a:pPr>
              <a:defRPr/>
            </a:pPr>
            <a:r>
              <a:rPr lang="en-US" sz="1800" dirty="0"/>
              <a:t>Median OS: 31.4mos TMZ vs. 48.1 </a:t>
            </a:r>
            <a:r>
              <a:rPr lang="en-US" sz="1800" dirty="0" err="1"/>
              <a:t>mos</a:t>
            </a:r>
            <a:r>
              <a:rPr lang="en-US" sz="1800" dirty="0"/>
              <a:t> </a:t>
            </a:r>
            <a:r>
              <a:rPr lang="en-US" sz="1800" dirty="0" err="1"/>
              <a:t>TMZ+lomustine</a:t>
            </a:r>
            <a:r>
              <a:rPr lang="en-US" sz="1800" dirty="0"/>
              <a:t> (PFS still same 16.7mos so maybe need another modified RANO! i.e. later </a:t>
            </a:r>
            <a:r>
              <a:rPr lang="en-US" sz="1800" dirty="0" err="1"/>
              <a:t>pseudoprogression</a:t>
            </a:r>
            <a:r>
              <a:rPr lang="en-US" sz="1800" dirty="0"/>
              <a:t> with combination therapy)</a:t>
            </a:r>
          </a:p>
          <a:p>
            <a:pPr>
              <a:defRPr/>
            </a:pPr>
            <a:r>
              <a:rPr lang="en-US" sz="1800" dirty="0"/>
              <a:t>Grade 3 toxicity 51% TMZ (60% completed all 6 cycles) and 59% </a:t>
            </a:r>
            <a:r>
              <a:rPr lang="en-US" sz="1800" dirty="0" err="1"/>
              <a:t>TMZ+lomustine</a:t>
            </a:r>
            <a:r>
              <a:rPr lang="en-US" sz="1800" dirty="0"/>
              <a:t> (40% completed all 6 cycles)</a:t>
            </a:r>
          </a:p>
          <a:p>
            <a:pPr>
              <a:defRPr/>
            </a:pPr>
            <a:r>
              <a:rPr lang="en-US" sz="1800" dirty="0"/>
              <a:t>&lt;55 </a:t>
            </a:r>
            <a:r>
              <a:rPr lang="en-US" sz="1800" dirty="0" err="1"/>
              <a:t>yo</a:t>
            </a:r>
            <a:r>
              <a:rPr lang="en-US" sz="1800" dirty="0"/>
              <a:t> and no IDH mutation of the common IDHArg132His then had more extensive IDH mutant screening, if another IDH mutant found then also did 1p19q sequencing!</a:t>
            </a:r>
          </a:p>
          <a:p>
            <a:pPr>
              <a:defRPr/>
            </a:pPr>
            <a:r>
              <a:rPr lang="en-US" sz="1800" dirty="0"/>
              <a:t>IDH wt patients also improved!</a:t>
            </a:r>
          </a:p>
          <a:p>
            <a:pPr>
              <a:defRPr/>
            </a:pPr>
            <a:r>
              <a:rPr lang="en-US" sz="1800" dirty="0"/>
              <a:t>Some concern about long term hemorrhage risk (at ARS 2019 the </a:t>
            </a:r>
            <a:r>
              <a:rPr lang="en-US" sz="1800" dirty="0" err="1"/>
              <a:t>stanford</a:t>
            </a:r>
            <a:r>
              <a:rPr lang="en-US" sz="1800" dirty="0"/>
              <a:t> </a:t>
            </a:r>
            <a:r>
              <a:rPr lang="en-US" sz="1800" dirty="0" err="1"/>
              <a:t>neuroonc</a:t>
            </a:r>
            <a:r>
              <a:rPr lang="en-US" sz="1800" dirty="0"/>
              <a:t> not using yet)</a:t>
            </a:r>
          </a:p>
        </p:txBody>
      </p:sp>
      <p:sp>
        <p:nvSpPr>
          <p:cNvPr id="4" name="Rectangle 3">
            <a:extLst/>
          </p:cNvPr>
          <p:cNvSpPr/>
          <p:nvPr/>
        </p:nvSpPr>
        <p:spPr>
          <a:xfrm>
            <a:off x="415926" y="1000126"/>
            <a:ext cx="3423321" cy="265265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457200" indent="-457200">
              <a:buAutoNum type="arabicPeriod"/>
              <a:defRPr/>
            </a:pPr>
            <a:r>
              <a:rPr lang="en-US" sz="2400" dirty="0">
                <a:solidFill>
                  <a:schemeClr val="tx1"/>
                </a:solidFill>
                <a:latin typeface="Calibri"/>
                <a:cs typeface="Calibri"/>
              </a:rPr>
              <a:t>New GBM or </a:t>
            </a:r>
            <a:r>
              <a:rPr lang="en-US" sz="2400" dirty="0" err="1">
                <a:solidFill>
                  <a:schemeClr val="tx1"/>
                </a:solidFill>
                <a:latin typeface="Calibri"/>
                <a:cs typeface="Calibri"/>
              </a:rPr>
              <a:t>gliosarcoma</a:t>
            </a:r>
            <a:endParaRPr lang="en-US" sz="2400" dirty="0">
              <a:solidFill>
                <a:schemeClr val="tx1"/>
              </a:solidFill>
              <a:latin typeface="Calibri"/>
              <a:cs typeface="Calibri"/>
            </a:endParaRPr>
          </a:p>
          <a:p>
            <a:pPr marL="457200" indent="-457200">
              <a:buAutoNum type="arabicPeriod"/>
              <a:defRPr/>
            </a:pPr>
            <a:r>
              <a:rPr lang="en-US" sz="2400" dirty="0">
                <a:solidFill>
                  <a:schemeClr val="tx1"/>
                </a:solidFill>
                <a:latin typeface="Calibri"/>
                <a:cs typeface="Calibri"/>
              </a:rPr>
              <a:t>18-70yo</a:t>
            </a:r>
          </a:p>
          <a:p>
            <a:pPr marL="457200" indent="-457200">
              <a:buAutoNum type="arabicPeriod"/>
              <a:defRPr/>
            </a:pPr>
            <a:r>
              <a:rPr lang="en-US" sz="2400" dirty="0">
                <a:solidFill>
                  <a:schemeClr val="tx1"/>
                </a:solidFill>
                <a:latin typeface="Calibri"/>
                <a:cs typeface="Calibri"/>
              </a:rPr>
              <a:t>Mgmt </a:t>
            </a:r>
            <a:r>
              <a:rPr lang="en-US" sz="2400" dirty="0" err="1">
                <a:solidFill>
                  <a:schemeClr val="tx1"/>
                </a:solidFill>
                <a:latin typeface="Calibri"/>
                <a:cs typeface="Calibri"/>
              </a:rPr>
              <a:t>methylated</a:t>
            </a:r>
            <a:endParaRPr lang="en-US" sz="2400" dirty="0">
              <a:solidFill>
                <a:schemeClr val="tx1"/>
              </a:solidFill>
              <a:latin typeface="Calibri"/>
              <a:cs typeface="Calibri"/>
            </a:endParaRPr>
          </a:p>
          <a:p>
            <a:pPr marL="457200" indent="-457200">
              <a:buAutoNum type="arabicPeriod"/>
              <a:defRPr/>
            </a:pPr>
            <a:r>
              <a:rPr lang="en-US" sz="2400" dirty="0">
                <a:solidFill>
                  <a:schemeClr val="tx1"/>
                </a:solidFill>
                <a:latin typeface="Calibri"/>
                <a:cs typeface="Calibri"/>
              </a:rPr>
              <a:t>KPS &gt;70</a:t>
            </a:r>
          </a:p>
          <a:p>
            <a:pPr marL="457200" indent="-457200">
              <a:buAutoNum type="arabicPeriod"/>
              <a:defRPr/>
            </a:pPr>
            <a:r>
              <a:rPr lang="en-US" sz="2400" dirty="0">
                <a:solidFill>
                  <a:schemeClr val="tx1"/>
                </a:solidFill>
                <a:latin typeface="Calibri"/>
                <a:cs typeface="Calibri"/>
              </a:rPr>
              <a:t>Steroid stable</a:t>
            </a:r>
          </a:p>
        </p:txBody>
      </p:sp>
      <p:sp>
        <p:nvSpPr>
          <p:cNvPr id="5" name="Rectangle 4">
            <a:extLst/>
          </p:cNvPr>
          <p:cNvSpPr/>
          <p:nvPr/>
        </p:nvSpPr>
        <p:spPr>
          <a:xfrm>
            <a:off x="4764267" y="971701"/>
            <a:ext cx="2579508" cy="26096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XRT 59-60Gy (30-33fx) concurrent with</a:t>
            </a:r>
          </a:p>
          <a:p>
            <a:pPr algn="ctr">
              <a:defRPr/>
            </a:pPr>
            <a:r>
              <a:rPr lang="en-US" sz="2000" dirty="0">
                <a:solidFill>
                  <a:schemeClr val="tx1"/>
                </a:solidFill>
              </a:rPr>
              <a:t>TMZ (75 mg/m2)</a:t>
            </a:r>
          </a:p>
          <a:p>
            <a:pPr algn="ctr">
              <a:defRPr/>
            </a:pPr>
            <a:r>
              <a:rPr lang="en-US" sz="2000" dirty="0">
                <a:solidFill>
                  <a:schemeClr val="tx1"/>
                </a:solidFill>
              </a:rPr>
              <a:t>Vs </a:t>
            </a:r>
            <a:r>
              <a:rPr lang="en-US" sz="2000" dirty="0" err="1">
                <a:solidFill>
                  <a:schemeClr val="tx1"/>
                </a:solidFill>
              </a:rPr>
              <a:t>TMZ+lomustine</a:t>
            </a:r>
            <a:r>
              <a:rPr lang="en-US" sz="2000" dirty="0">
                <a:solidFill>
                  <a:schemeClr val="tx1"/>
                </a:solidFill>
              </a:rPr>
              <a:t> (weekly </a:t>
            </a:r>
            <a:r>
              <a:rPr lang="en-US" sz="2000" dirty="0" err="1">
                <a:solidFill>
                  <a:schemeClr val="tx1"/>
                </a:solidFill>
              </a:rPr>
              <a:t>tmz</a:t>
            </a:r>
            <a:r>
              <a:rPr lang="en-US" sz="2000" dirty="0">
                <a:solidFill>
                  <a:schemeClr val="tx1"/>
                </a:solidFill>
              </a:rPr>
              <a:t> 100mg/m2, </a:t>
            </a:r>
            <a:r>
              <a:rPr lang="en-US" sz="2000" dirty="0" err="1">
                <a:solidFill>
                  <a:schemeClr val="tx1"/>
                </a:solidFill>
              </a:rPr>
              <a:t>lomustine</a:t>
            </a:r>
            <a:r>
              <a:rPr lang="en-US" sz="2000" dirty="0">
                <a:solidFill>
                  <a:schemeClr val="tx1"/>
                </a:solidFill>
              </a:rPr>
              <a:t> 100mg/m2)</a:t>
            </a:r>
          </a:p>
        </p:txBody>
      </p:sp>
      <p:cxnSp>
        <p:nvCxnSpPr>
          <p:cNvPr id="7" name="Straight Arrow Connector 6">
            <a:extLst/>
          </p:cNvPr>
          <p:cNvCxnSpPr>
            <a:cxnSpLocks/>
          </p:cNvCxnSpPr>
          <p:nvPr/>
        </p:nvCxnSpPr>
        <p:spPr>
          <a:xfrm flipV="1">
            <a:off x="4036488" y="3080701"/>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3060700"/>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335981" y="1182670"/>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OS</a:t>
            </a:r>
          </a:p>
          <a:p>
            <a:pPr algn="ctr">
              <a:defRPr/>
            </a:pPr>
            <a:r>
              <a:rPr lang="en-US" sz="2000" dirty="0">
                <a:solidFill>
                  <a:schemeClr val="tx1"/>
                </a:solidFill>
              </a:rPr>
              <a:t>PFS</a:t>
            </a:r>
          </a:p>
          <a:p>
            <a:pPr algn="ctr">
              <a:defRPr/>
            </a:pPr>
            <a:r>
              <a:rPr lang="en-US" sz="2000" dirty="0">
                <a:solidFill>
                  <a:schemeClr val="tx1"/>
                </a:solidFill>
              </a:rPr>
              <a:t>Toxicity</a:t>
            </a:r>
          </a:p>
          <a:p>
            <a:pPr algn="ctr">
              <a:defRPr/>
            </a:pPr>
            <a:endParaRPr lang="en-US" sz="2000" dirty="0">
              <a:solidFill>
                <a:schemeClr val="tx1"/>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10537" t="22300" r="64044" b="16652"/>
          <a:stretch>
            <a:fillRect/>
          </a:stretch>
        </p:blipFill>
        <p:spPr bwMode="auto">
          <a:xfrm>
            <a:off x="1431553" y="-15687"/>
            <a:ext cx="10192870" cy="6884895"/>
          </a:xfrm>
          <a:prstGeom prst="rect">
            <a:avLst/>
          </a:prstGeom>
          <a:noFill/>
          <a:ln w="9525">
            <a:noFill/>
            <a:miter lim="800000"/>
            <a:headEnd/>
            <a:tailEnd/>
          </a:ln>
        </p:spPr>
      </p:pic>
      <p:sp>
        <p:nvSpPr>
          <p:cNvPr id="5" name="TextBox 4"/>
          <p:cNvSpPr txBox="1"/>
          <p:nvPr/>
        </p:nvSpPr>
        <p:spPr>
          <a:xfrm>
            <a:off x="219075" y="428625"/>
            <a:ext cx="1167051" cy="461665"/>
          </a:xfrm>
          <a:prstGeom prst="rect">
            <a:avLst/>
          </a:prstGeom>
          <a:noFill/>
        </p:spPr>
        <p:txBody>
          <a:bodyPr wrap="none" rtlCol="0">
            <a:spAutoFit/>
          </a:bodyPr>
          <a:lstStyle/>
          <a:p>
            <a:r>
              <a:rPr lang="en-US" sz="2400" dirty="0"/>
              <a:t>NOA-09</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7F896-53CC-473E-BCD3-106B82EA9378}"/>
              </a:ext>
            </a:extLst>
          </p:cNvPr>
          <p:cNvSpPr>
            <a:spLocks noGrp="1"/>
          </p:cNvSpPr>
          <p:nvPr>
            <p:ph type="title"/>
          </p:nvPr>
        </p:nvSpPr>
        <p:spPr>
          <a:xfrm>
            <a:off x="838200" y="198436"/>
            <a:ext cx="10515600" cy="1325563"/>
          </a:xfrm>
        </p:spPr>
        <p:txBody>
          <a:bodyPr/>
          <a:lstStyle/>
          <a:p>
            <a:r>
              <a:rPr lang="en-US" dirty="0"/>
              <a:t>RTOG 0825: any role of bevacizumab?</a:t>
            </a:r>
          </a:p>
        </p:txBody>
      </p:sp>
      <p:sp>
        <p:nvSpPr>
          <p:cNvPr id="3" name="Content Placeholder 2">
            <a:extLst>
              <a:ext uri="{FF2B5EF4-FFF2-40B4-BE49-F238E27FC236}">
                <a16:creationId xmlns:a16="http://schemas.microsoft.com/office/drawing/2014/main" id="{471BEBFD-EC0F-41E5-A63A-105187D33D9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64E7EB-CDCC-4A03-AA9C-86B62B5F1CF4}"/>
              </a:ext>
            </a:extLst>
          </p:cNvPr>
          <p:cNvPicPr>
            <a:picLocks noChangeAspect="1"/>
          </p:cNvPicPr>
          <p:nvPr/>
        </p:nvPicPr>
        <p:blipFill>
          <a:blip r:embed="rId2" cstate="print"/>
          <a:stretch>
            <a:fillRect/>
          </a:stretch>
        </p:blipFill>
        <p:spPr>
          <a:xfrm>
            <a:off x="838200" y="1523999"/>
            <a:ext cx="10205777" cy="5334001"/>
          </a:xfrm>
          <a:prstGeom prst="rect">
            <a:avLst/>
          </a:prstGeom>
        </p:spPr>
      </p:pic>
    </p:spTree>
    <p:extLst>
      <p:ext uri="{BB962C8B-B14F-4D97-AF65-F5344CB8AC3E}">
        <p14:creationId xmlns:p14="http://schemas.microsoft.com/office/powerpoint/2010/main" val="422299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200016"/>
            <a:ext cx="12192000" cy="1543045"/>
          </a:xfrm>
        </p:spPr>
        <p:txBody>
          <a:bodyPr/>
          <a:lstStyle/>
          <a:p>
            <a:r>
              <a:rPr lang="en-US" sz="2800" dirty="0"/>
              <a:t>Elderly GBM Early </a:t>
            </a:r>
            <a:r>
              <a:rPr lang="en-US" sz="2800" dirty="0" err="1"/>
              <a:t>hypofx</a:t>
            </a:r>
            <a:r>
              <a:rPr lang="en-US" sz="2800" dirty="0"/>
              <a:t> paper (</a:t>
            </a:r>
            <a:r>
              <a:rPr lang="en-US" sz="2800" dirty="0" err="1"/>
              <a:t>Roa</a:t>
            </a:r>
            <a:r>
              <a:rPr lang="en-US" sz="2800" dirty="0"/>
              <a:t> et al JCO 2004)</a:t>
            </a:r>
          </a:p>
        </p:txBody>
      </p:sp>
      <p:sp>
        <p:nvSpPr>
          <p:cNvPr id="3" name="Content Placeholder 2">
            <a:extLst/>
          </p:cNvPr>
          <p:cNvSpPr>
            <a:spLocks noGrp="1"/>
          </p:cNvSpPr>
          <p:nvPr>
            <p:ph idx="1"/>
          </p:nvPr>
        </p:nvSpPr>
        <p:spPr>
          <a:xfrm>
            <a:off x="101600" y="4323104"/>
            <a:ext cx="12090400" cy="2236719"/>
          </a:xfrm>
        </p:spPr>
        <p:txBody>
          <a:bodyPr>
            <a:noAutofit/>
          </a:bodyPr>
          <a:lstStyle/>
          <a:p>
            <a:pPr>
              <a:defRPr/>
            </a:pPr>
            <a:r>
              <a:rPr lang="en-US" sz="1800" dirty="0"/>
              <a:t>MS: 5.1 </a:t>
            </a:r>
            <a:r>
              <a:rPr lang="en-US" sz="1800" dirty="0" err="1"/>
              <a:t>mos</a:t>
            </a:r>
            <a:r>
              <a:rPr lang="en-US" sz="1800" dirty="0"/>
              <a:t> 60Gy vs. 5.6mos </a:t>
            </a:r>
            <a:r>
              <a:rPr lang="en-US" sz="1800" dirty="0" err="1"/>
              <a:t>hypofx</a:t>
            </a:r>
            <a:r>
              <a:rPr lang="en-US" sz="1800" dirty="0"/>
              <a:t> XRT</a:t>
            </a:r>
          </a:p>
          <a:p>
            <a:pPr>
              <a:defRPr/>
            </a:pPr>
            <a:r>
              <a:rPr lang="en-US" sz="1800" dirty="0"/>
              <a:t>6mos OS 45% vs. 42% (</a:t>
            </a:r>
            <a:r>
              <a:rPr lang="en-US" sz="1800" dirty="0" err="1"/>
              <a:t>hypofx</a:t>
            </a:r>
            <a:r>
              <a:rPr lang="en-US" sz="1800" dirty="0"/>
              <a:t>)</a:t>
            </a:r>
          </a:p>
          <a:p>
            <a:pPr>
              <a:defRPr/>
            </a:pPr>
            <a:r>
              <a:rPr lang="en-US" sz="1800" dirty="0"/>
              <a:t>50% in 60GY arm required increase in steroids vs. 23% in </a:t>
            </a:r>
            <a:r>
              <a:rPr lang="en-US" sz="1800" dirty="0" err="1"/>
              <a:t>hypofx</a:t>
            </a:r>
            <a:r>
              <a:rPr lang="en-US" sz="1800" dirty="0"/>
              <a:t> arm</a:t>
            </a:r>
          </a:p>
          <a:p>
            <a:pPr>
              <a:defRPr/>
            </a:pPr>
            <a:r>
              <a:rPr lang="en-US" sz="1800" dirty="0"/>
              <a:t>KPS similar between arms</a:t>
            </a:r>
          </a:p>
          <a:p>
            <a:pPr>
              <a:defRPr/>
            </a:pPr>
            <a:r>
              <a:rPr lang="en-US" sz="1800" dirty="0"/>
              <a:t>26% in 60Gy did not complete vs. 10% in </a:t>
            </a:r>
            <a:r>
              <a:rPr lang="en-US" sz="1800" dirty="0" err="1"/>
              <a:t>hypofx</a:t>
            </a:r>
            <a:r>
              <a:rPr lang="en-US" sz="1800" dirty="0"/>
              <a:t> arm</a:t>
            </a:r>
          </a:p>
          <a:p>
            <a:pPr>
              <a:defRPr/>
            </a:pPr>
            <a:r>
              <a:rPr lang="en-US" sz="1800" dirty="0" err="1"/>
              <a:t>Hypofx</a:t>
            </a:r>
            <a:r>
              <a:rPr lang="en-US" sz="1800" dirty="0"/>
              <a:t> for elderly</a:t>
            </a:r>
          </a:p>
        </p:txBody>
      </p:sp>
      <p:sp>
        <p:nvSpPr>
          <p:cNvPr id="4" name="Rectangle 3">
            <a:extLst/>
          </p:cNvPr>
          <p:cNvSpPr/>
          <p:nvPr/>
        </p:nvSpPr>
        <p:spPr>
          <a:xfrm>
            <a:off x="406401" y="866776"/>
            <a:ext cx="3579287" cy="2134841"/>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342900" indent="-342900">
              <a:buFontTx/>
              <a:buAutoNum type="arabicPeriod"/>
              <a:defRPr/>
            </a:pPr>
            <a:r>
              <a:rPr lang="en-US" sz="2400" dirty="0">
                <a:solidFill>
                  <a:schemeClr val="tx1"/>
                </a:solidFill>
                <a:latin typeface="Calibri"/>
                <a:cs typeface="Calibri"/>
              </a:rPr>
              <a:t>&gt;60 </a:t>
            </a:r>
            <a:r>
              <a:rPr lang="en-US" sz="2400" dirty="0" err="1">
                <a:solidFill>
                  <a:schemeClr val="tx1"/>
                </a:solidFill>
                <a:latin typeface="Calibri"/>
                <a:cs typeface="Calibri"/>
              </a:rPr>
              <a:t>yo</a:t>
            </a:r>
            <a:endParaRPr lang="en-US" sz="2400" dirty="0">
              <a:solidFill>
                <a:schemeClr val="tx1"/>
              </a:solidFill>
              <a:latin typeface="Calibri"/>
              <a:cs typeface="Calibri"/>
            </a:endParaRPr>
          </a:p>
          <a:p>
            <a:pPr marL="342900" indent="-342900">
              <a:buFontTx/>
              <a:buAutoNum type="arabicPeriod"/>
              <a:defRPr/>
            </a:pPr>
            <a:r>
              <a:rPr lang="en-US" sz="2400" dirty="0">
                <a:solidFill>
                  <a:schemeClr val="tx1"/>
                </a:solidFill>
                <a:latin typeface="Calibri"/>
                <a:cs typeface="Calibri"/>
              </a:rPr>
              <a:t>GBM</a:t>
            </a:r>
          </a:p>
          <a:p>
            <a:pPr marL="342900" indent="-342900">
              <a:buFontTx/>
              <a:buAutoNum type="arabicPeriod"/>
              <a:defRPr/>
            </a:pPr>
            <a:endParaRPr lang="en-US" sz="2400" dirty="0">
              <a:solidFill>
                <a:schemeClr val="tx1"/>
              </a:solidFill>
              <a:latin typeface="Calibri"/>
              <a:cs typeface="Calibri"/>
            </a:endParaRPr>
          </a:p>
        </p:txBody>
      </p:sp>
      <p:sp>
        <p:nvSpPr>
          <p:cNvPr id="5" name="Rectangle 4">
            <a:extLst/>
          </p:cNvPr>
          <p:cNvSpPr/>
          <p:nvPr/>
        </p:nvSpPr>
        <p:spPr>
          <a:xfrm>
            <a:off x="4766733" y="884444"/>
            <a:ext cx="2449076" cy="31806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XRT 40Gy/15fx</a:t>
            </a:r>
          </a:p>
          <a:p>
            <a:pPr algn="ctr">
              <a:defRPr/>
            </a:pPr>
            <a:r>
              <a:rPr lang="en-US" sz="2000" dirty="0">
                <a:solidFill>
                  <a:schemeClr val="tx1"/>
                </a:solidFill>
              </a:rPr>
              <a:t>Vs.</a:t>
            </a:r>
          </a:p>
          <a:p>
            <a:pPr algn="ctr">
              <a:defRPr/>
            </a:pPr>
            <a:r>
              <a:rPr lang="en-US" sz="2000" dirty="0">
                <a:solidFill>
                  <a:schemeClr val="tx1"/>
                </a:solidFill>
              </a:rPr>
              <a:t>XRT 60Gy (1.8-2Gy)</a:t>
            </a:r>
          </a:p>
          <a:p>
            <a:pPr algn="ctr">
              <a:defRPr/>
            </a:pPr>
            <a:r>
              <a:rPr lang="en-US" sz="2000" dirty="0">
                <a:solidFill>
                  <a:schemeClr val="tx1"/>
                </a:solidFill>
              </a:rPr>
              <a:t>Preop </a:t>
            </a:r>
          </a:p>
          <a:p>
            <a:pPr algn="ctr">
              <a:defRPr/>
            </a:pPr>
            <a:r>
              <a:rPr lang="en-US" sz="2000" dirty="0">
                <a:solidFill>
                  <a:schemeClr val="tx1"/>
                </a:solidFill>
              </a:rPr>
              <a:t>Edema 46Gy 2cm margin</a:t>
            </a:r>
          </a:p>
          <a:p>
            <a:pPr algn="ctr">
              <a:defRPr/>
            </a:pPr>
            <a:r>
              <a:rPr lang="en-US" sz="2000" dirty="0">
                <a:solidFill>
                  <a:schemeClr val="tx1"/>
                </a:solidFill>
              </a:rPr>
              <a:t>Or no edema t1postcon 2.5cm</a:t>
            </a:r>
          </a:p>
          <a:p>
            <a:pPr algn="ctr">
              <a:defRPr/>
            </a:pPr>
            <a:r>
              <a:rPr lang="en-US" sz="2000" dirty="0">
                <a:solidFill>
                  <a:schemeClr val="tx1"/>
                </a:solidFill>
              </a:rPr>
              <a:t>14Gy t1post con 2.5cm</a:t>
            </a:r>
          </a:p>
        </p:txBody>
      </p:sp>
      <p:cxnSp>
        <p:nvCxnSpPr>
          <p:cNvPr id="7" name="Straight Arrow Connector 6">
            <a:extLst/>
          </p:cNvPr>
          <p:cNvCxnSpPr>
            <a:cxnSpLocks/>
          </p:cNvCxnSpPr>
          <p:nvPr/>
        </p:nvCxnSpPr>
        <p:spPr>
          <a:xfrm flipV="1">
            <a:off x="4036488" y="2785426"/>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2765425"/>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80471" y="894645"/>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1: OS</a:t>
            </a:r>
          </a:p>
          <a:p>
            <a:pPr algn="ctr">
              <a:defRPr/>
            </a:pPr>
            <a:r>
              <a:rPr lang="en-US" sz="2000" dirty="0">
                <a:solidFill>
                  <a:schemeClr val="tx1"/>
                </a:solidFill>
              </a:rPr>
              <a:t>Toxicity</a:t>
            </a:r>
          </a:p>
          <a:p>
            <a:pPr algn="ctr">
              <a:defRPr/>
            </a:pPr>
            <a:endParaRPr lang="en-US" sz="2000" dirty="0">
              <a:solidFill>
                <a:schemeClr val="tx1"/>
              </a:solidFill>
            </a:endParaRPr>
          </a:p>
        </p:txBody>
      </p:sp>
    </p:spTree>
    <p:extLst>
      <p:ext uri="{BB962C8B-B14F-4D97-AF65-F5344CB8AC3E}">
        <p14:creationId xmlns:p14="http://schemas.microsoft.com/office/powerpoint/2010/main" val="120720740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200016"/>
            <a:ext cx="12192000" cy="1543045"/>
          </a:xfrm>
        </p:spPr>
        <p:txBody>
          <a:bodyPr/>
          <a:lstStyle/>
          <a:p>
            <a:r>
              <a:rPr lang="en-US" sz="2800" dirty="0"/>
              <a:t>NOA-08 Trial (TMZ vs. XRT alone for elderly &gt;65yo) (Wick et al Lancet 2012)</a:t>
            </a:r>
          </a:p>
        </p:txBody>
      </p:sp>
      <p:sp>
        <p:nvSpPr>
          <p:cNvPr id="3" name="Content Placeholder 2">
            <a:extLst/>
          </p:cNvPr>
          <p:cNvSpPr>
            <a:spLocks noGrp="1"/>
          </p:cNvSpPr>
          <p:nvPr>
            <p:ph idx="1"/>
          </p:nvPr>
        </p:nvSpPr>
        <p:spPr>
          <a:xfrm>
            <a:off x="101600" y="4323104"/>
            <a:ext cx="12090400" cy="2236719"/>
          </a:xfrm>
        </p:spPr>
        <p:txBody>
          <a:bodyPr>
            <a:noAutofit/>
          </a:bodyPr>
          <a:lstStyle/>
          <a:p>
            <a:pPr>
              <a:defRPr/>
            </a:pPr>
            <a:r>
              <a:rPr lang="en-US" sz="1800" dirty="0"/>
              <a:t>Non-inferiority trial</a:t>
            </a:r>
          </a:p>
          <a:p>
            <a:pPr>
              <a:defRPr/>
            </a:pPr>
            <a:r>
              <a:rPr lang="en-US" sz="1800" dirty="0"/>
              <a:t>Median OS: 8.6mos TMZ alone vs. 9.6 </a:t>
            </a:r>
            <a:r>
              <a:rPr lang="en-US" sz="1800" dirty="0" err="1"/>
              <a:t>mos</a:t>
            </a:r>
            <a:r>
              <a:rPr lang="en-US" sz="1800" dirty="0"/>
              <a:t> XRT alone</a:t>
            </a:r>
          </a:p>
          <a:p>
            <a:pPr>
              <a:defRPr/>
            </a:pPr>
            <a:r>
              <a:rPr lang="en-US" sz="1800" dirty="0"/>
              <a:t>PFS 3.3 </a:t>
            </a:r>
            <a:r>
              <a:rPr lang="en-US" sz="1800" dirty="0" err="1"/>
              <a:t>mos</a:t>
            </a:r>
            <a:r>
              <a:rPr lang="en-US" sz="1800" dirty="0"/>
              <a:t> vs. 4.7 </a:t>
            </a:r>
            <a:r>
              <a:rPr lang="en-US" sz="1800" dirty="0" err="1"/>
              <a:t>mos</a:t>
            </a:r>
            <a:r>
              <a:rPr lang="en-US" sz="1800" dirty="0"/>
              <a:t> (TMZ vs. XRT)</a:t>
            </a:r>
          </a:p>
          <a:p>
            <a:pPr>
              <a:defRPr/>
            </a:pPr>
            <a:r>
              <a:rPr lang="en-US" sz="1800" dirty="0"/>
              <a:t>MGMT meth do better with temozolomide 11.9 vs. 8.2 </a:t>
            </a:r>
            <a:r>
              <a:rPr lang="en-US" sz="1800" dirty="0" err="1"/>
              <a:t>mos</a:t>
            </a:r>
            <a:endParaRPr lang="en-US" sz="1800" dirty="0"/>
          </a:p>
          <a:p>
            <a:pPr>
              <a:defRPr/>
            </a:pPr>
            <a:r>
              <a:rPr lang="en-US" sz="1800" dirty="0"/>
              <a:t>Non MGMT meth do better with </a:t>
            </a:r>
            <a:r>
              <a:rPr lang="en-US" sz="1800" dirty="0" err="1"/>
              <a:t>xrt</a:t>
            </a:r>
            <a:r>
              <a:rPr lang="en-US" sz="1800" dirty="0"/>
              <a:t> 3.3 vs 4.6 </a:t>
            </a:r>
            <a:r>
              <a:rPr lang="en-US" sz="1800" dirty="0" err="1"/>
              <a:t>mos</a:t>
            </a:r>
            <a:endParaRPr lang="en-US" sz="1800" dirty="0"/>
          </a:p>
          <a:p>
            <a:pPr>
              <a:defRPr/>
            </a:pPr>
            <a:r>
              <a:rPr lang="en-US" sz="1800" dirty="0"/>
              <a:t>Elderly: TMZ alone non inferior to XRT alone (</a:t>
            </a:r>
            <a:r>
              <a:rPr lang="en-US" sz="1800" dirty="0" err="1"/>
              <a:t>MGMTmeth</a:t>
            </a:r>
            <a:r>
              <a:rPr lang="en-US" sz="1800" dirty="0"/>
              <a:t> could do TMZ alone)</a:t>
            </a:r>
          </a:p>
          <a:p>
            <a:pPr>
              <a:defRPr/>
            </a:pPr>
            <a:r>
              <a:rPr lang="en-US" sz="1800" dirty="0"/>
              <a:t>TMZ cycles (25% received over 10 cycles!)</a:t>
            </a:r>
          </a:p>
        </p:txBody>
      </p:sp>
      <p:sp>
        <p:nvSpPr>
          <p:cNvPr id="4" name="Rectangle 3">
            <a:extLst/>
          </p:cNvPr>
          <p:cNvSpPr/>
          <p:nvPr/>
        </p:nvSpPr>
        <p:spPr>
          <a:xfrm>
            <a:off x="406401" y="866776"/>
            <a:ext cx="3579287" cy="334327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342900" indent="-342900">
              <a:buFontTx/>
              <a:buAutoNum type="arabicPeriod"/>
              <a:defRPr/>
            </a:pPr>
            <a:r>
              <a:rPr lang="en-US" sz="2400" dirty="0">
                <a:solidFill>
                  <a:schemeClr val="tx1"/>
                </a:solidFill>
                <a:latin typeface="Calibri"/>
                <a:cs typeface="Calibri"/>
              </a:rPr>
              <a:t>&gt;65 </a:t>
            </a:r>
            <a:r>
              <a:rPr lang="en-US" sz="2400" dirty="0" err="1">
                <a:solidFill>
                  <a:schemeClr val="tx1"/>
                </a:solidFill>
                <a:latin typeface="Calibri"/>
                <a:cs typeface="Calibri"/>
              </a:rPr>
              <a:t>yo</a:t>
            </a:r>
            <a:endParaRPr lang="en-US" sz="2400" dirty="0">
              <a:solidFill>
                <a:schemeClr val="tx1"/>
              </a:solidFill>
              <a:latin typeface="Calibri"/>
              <a:cs typeface="Calibri"/>
            </a:endParaRPr>
          </a:p>
          <a:p>
            <a:pPr marL="342900" indent="-342900">
              <a:buFontTx/>
              <a:buAutoNum type="arabicPeriod"/>
              <a:defRPr/>
            </a:pPr>
            <a:r>
              <a:rPr lang="en-US" sz="2400" dirty="0">
                <a:solidFill>
                  <a:schemeClr val="tx1"/>
                </a:solidFill>
                <a:latin typeface="Calibri"/>
                <a:cs typeface="Calibri"/>
              </a:rPr>
              <a:t>Grade III AA</a:t>
            </a:r>
          </a:p>
          <a:p>
            <a:pPr marL="342900" indent="-342900">
              <a:buFontTx/>
              <a:buAutoNum type="arabicPeriod"/>
              <a:defRPr/>
            </a:pPr>
            <a:r>
              <a:rPr lang="en-US" sz="2400" dirty="0">
                <a:solidFill>
                  <a:schemeClr val="tx1"/>
                </a:solidFill>
                <a:latin typeface="Calibri"/>
                <a:cs typeface="Calibri"/>
              </a:rPr>
              <a:t>GBM</a:t>
            </a:r>
          </a:p>
          <a:p>
            <a:pPr marL="342900" indent="-342900">
              <a:buFontTx/>
              <a:buAutoNum type="arabicPeriod"/>
              <a:defRPr/>
            </a:pPr>
            <a:r>
              <a:rPr lang="en-US" sz="2400" dirty="0">
                <a:solidFill>
                  <a:schemeClr val="tx1"/>
                </a:solidFill>
                <a:latin typeface="Calibri"/>
                <a:cs typeface="Calibri"/>
              </a:rPr>
              <a:t>KPS &gt;60</a:t>
            </a:r>
          </a:p>
          <a:p>
            <a:pPr marL="342900" indent="-342900">
              <a:buFontTx/>
              <a:buAutoNum type="arabicPeriod"/>
              <a:defRPr/>
            </a:pPr>
            <a:endParaRPr lang="en-US" sz="2400" dirty="0">
              <a:solidFill>
                <a:schemeClr val="tx1"/>
              </a:solidFill>
              <a:latin typeface="Calibri"/>
              <a:cs typeface="Calibri"/>
            </a:endParaRPr>
          </a:p>
        </p:txBody>
      </p:sp>
      <p:sp>
        <p:nvSpPr>
          <p:cNvPr id="5" name="Rectangle 4">
            <a:extLst/>
          </p:cNvPr>
          <p:cNvSpPr/>
          <p:nvPr/>
        </p:nvSpPr>
        <p:spPr>
          <a:xfrm>
            <a:off x="4766733" y="1679576"/>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TMZ 100mg/m2 x 6 cycles</a:t>
            </a:r>
          </a:p>
          <a:p>
            <a:pPr algn="ctr">
              <a:defRPr/>
            </a:pPr>
            <a:r>
              <a:rPr lang="en-US" sz="2000" dirty="0">
                <a:solidFill>
                  <a:schemeClr val="tx1"/>
                </a:solidFill>
              </a:rPr>
              <a:t>Vs.</a:t>
            </a:r>
          </a:p>
          <a:p>
            <a:pPr algn="ctr">
              <a:defRPr/>
            </a:pPr>
            <a:r>
              <a:rPr lang="en-US" sz="2000" dirty="0">
                <a:solidFill>
                  <a:schemeClr val="tx1"/>
                </a:solidFill>
              </a:rPr>
              <a:t>XRT 60Gy (1.8-2Gy), 2cm margin</a:t>
            </a:r>
          </a:p>
        </p:txBody>
      </p:sp>
      <p:cxnSp>
        <p:nvCxnSpPr>
          <p:cNvPr id="7" name="Straight Arrow Connector 6">
            <a:extLst/>
          </p:cNvPr>
          <p:cNvCxnSpPr>
            <a:cxnSpLocks/>
          </p:cNvCxnSpPr>
          <p:nvPr/>
        </p:nvCxnSpPr>
        <p:spPr>
          <a:xfrm flipV="1">
            <a:off x="4036488" y="2785426"/>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2765425"/>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1704976"/>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1: OS</a:t>
            </a:r>
          </a:p>
          <a:p>
            <a:pPr algn="ctr">
              <a:defRPr/>
            </a:pPr>
            <a:r>
              <a:rPr lang="en-US" sz="2000" dirty="0">
                <a:solidFill>
                  <a:schemeClr val="tx1"/>
                </a:solidFill>
              </a:rPr>
              <a:t>Toxicity</a:t>
            </a:r>
          </a:p>
          <a:p>
            <a:pPr algn="ctr">
              <a:defRPr/>
            </a:pPr>
            <a:endParaRPr lang="en-US" sz="2000" dirty="0">
              <a:solidFill>
                <a:schemeClr val="tx1"/>
              </a:solidFill>
            </a:endParaRPr>
          </a:p>
        </p:txBody>
      </p:sp>
    </p:spTree>
    <p:extLst>
      <p:ext uri="{BB962C8B-B14F-4D97-AF65-F5344CB8AC3E}">
        <p14:creationId xmlns:p14="http://schemas.microsoft.com/office/powerpoint/2010/main" val="28060875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0" y="-200016"/>
            <a:ext cx="12192000" cy="1543045"/>
          </a:xfrm>
        </p:spPr>
        <p:txBody>
          <a:bodyPr/>
          <a:lstStyle/>
          <a:p>
            <a:r>
              <a:rPr lang="en-US" sz="2800" dirty="0"/>
              <a:t>Nordic Trial (TMZ vs. 6wk XRT vs. </a:t>
            </a:r>
            <a:r>
              <a:rPr lang="en-US" sz="2800" dirty="0" err="1"/>
              <a:t>hypofx</a:t>
            </a:r>
            <a:r>
              <a:rPr lang="en-US" sz="2800" dirty="0"/>
              <a:t> XRT), &gt;60yo (</a:t>
            </a:r>
            <a:r>
              <a:rPr lang="en-US" sz="2800" dirty="0" err="1"/>
              <a:t>Malmstrom</a:t>
            </a:r>
            <a:r>
              <a:rPr lang="en-US" sz="2800" dirty="0"/>
              <a:t> et al Lancet 2012)</a:t>
            </a:r>
          </a:p>
        </p:txBody>
      </p:sp>
      <p:sp>
        <p:nvSpPr>
          <p:cNvPr id="3" name="Content Placeholder 2">
            <a:extLst/>
          </p:cNvPr>
          <p:cNvSpPr>
            <a:spLocks noGrp="1"/>
          </p:cNvSpPr>
          <p:nvPr>
            <p:ph idx="1"/>
          </p:nvPr>
        </p:nvSpPr>
        <p:spPr>
          <a:xfrm>
            <a:off x="101600" y="4124324"/>
            <a:ext cx="12090400" cy="2733676"/>
          </a:xfrm>
        </p:spPr>
        <p:txBody>
          <a:bodyPr>
            <a:noAutofit/>
          </a:bodyPr>
          <a:lstStyle/>
          <a:p>
            <a:pPr>
              <a:defRPr/>
            </a:pPr>
            <a:r>
              <a:rPr lang="en-US" sz="1800" dirty="0"/>
              <a:t>Median OS: 6mo (60Gy) vs. 7.5mos (34Gy) vs. 8 </a:t>
            </a:r>
            <a:r>
              <a:rPr lang="en-US" sz="1800" dirty="0" err="1"/>
              <a:t>mos</a:t>
            </a:r>
            <a:r>
              <a:rPr lang="en-US" sz="1800" dirty="0"/>
              <a:t> (TMZ). Only TMZ SS compared to 60Gy, </a:t>
            </a:r>
            <a:r>
              <a:rPr lang="en-US" sz="1800" dirty="0">
                <a:highlight>
                  <a:srgbClr val="FFFF00"/>
                </a:highlight>
              </a:rPr>
              <a:t>TMZ vs. 34Gy similar Median OS. </a:t>
            </a:r>
            <a:r>
              <a:rPr lang="en-US" sz="1800" dirty="0"/>
              <a:t>&gt;70yo then 34Gy = TMZ for OS</a:t>
            </a:r>
          </a:p>
          <a:p>
            <a:pPr>
              <a:defRPr/>
            </a:pPr>
            <a:r>
              <a:rPr lang="en-US" sz="1800" dirty="0"/>
              <a:t>TMZ alone for </a:t>
            </a:r>
            <a:r>
              <a:rPr lang="en-US" sz="1800" dirty="0" err="1"/>
              <a:t>methylated</a:t>
            </a:r>
            <a:r>
              <a:rPr lang="en-US" sz="1800" dirty="0"/>
              <a:t> longer OS 9.7mos vs. 6.8mos (no difference with XRT and MGMT)</a:t>
            </a:r>
          </a:p>
          <a:p>
            <a:pPr>
              <a:defRPr/>
            </a:pPr>
            <a:r>
              <a:rPr lang="en-US" sz="1800" dirty="0"/>
              <a:t>30% biopsy only, 70% some resection</a:t>
            </a:r>
          </a:p>
          <a:p>
            <a:pPr>
              <a:defRPr/>
            </a:pPr>
            <a:r>
              <a:rPr lang="en-US" sz="1800" dirty="0"/>
              <a:t>Better prognosis: KPS2 1.4 HR, surgery/</a:t>
            </a:r>
            <a:r>
              <a:rPr lang="en-US" sz="1800" dirty="0" err="1"/>
              <a:t>bx</a:t>
            </a:r>
            <a:r>
              <a:rPr lang="en-US" sz="1800" dirty="0"/>
              <a:t> 1.5 HR, age &gt;70 1.3 HR</a:t>
            </a:r>
          </a:p>
          <a:p>
            <a:pPr>
              <a:defRPr/>
            </a:pPr>
            <a:r>
              <a:rPr lang="en-US" sz="1800" dirty="0"/>
              <a:t>Interaction between age and treatment</a:t>
            </a:r>
          </a:p>
          <a:p>
            <a:pPr>
              <a:defRPr/>
            </a:pPr>
            <a:r>
              <a:rPr lang="en-US" sz="1800" dirty="0"/>
              <a:t>Only 30% completed all 6 TMZ cycles, 72% 60Gy, 95% 34Gy</a:t>
            </a:r>
          </a:p>
          <a:p>
            <a:pPr>
              <a:defRPr/>
            </a:pPr>
            <a:r>
              <a:rPr lang="en-US" sz="1800" dirty="0"/>
              <a:t>MGMT 50% </a:t>
            </a:r>
            <a:r>
              <a:rPr lang="en-US" sz="1800" dirty="0" err="1"/>
              <a:t>methylated</a:t>
            </a:r>
            <a:r>
              <a:rPr lang="en-US" sz="1800" dirty="0"/>
              <a:t>, IDH Arg132His mutation rare</a:t>
            </a:r>
          </a:p>
        </p:txBody>
      </p:sp>
      <p:sp>
        <p:nvSpPr>
          <p:cNvPr id="4" name="Rectangle 3">
            <a:extLst/>
          </p:cNvPr>
          <p:cNvSpPr/>
          <p:nvPr/>
        </p:nvSpPr>
        <p:spPr>
          <a:xfrm>
            <a:off x="406401" y="866776"/>
            <a:ext cx="3579287" cy="334327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342900" indent="-342900">
              <a:buFontTx/>
              <a:buAutoNum type="arabicPeriod"/>
              <a:defRPr/>
            </a:pPr>
            <a:r>
              <a:rPr lang="en-US" sz="2400" dirty="0">
                <a:solidFill>
                  <a:schemeClr val="tx1"/>
                </a:solidFill>
                <a:latin typeface="Calibri"/>
                <a:cs typeface="Calibri"/>
              </a:rPr>
              <a:t>&gt;60yo (** ½ way through &gt;65yo, subgroup &gt;70)</a:t>
            </a:r>
          </a:p>
          <a:p>
            <a:pPr marL="342900" indent="-342900">
              <a:buFontTx/>
              <a:buAutoNum type="arabicPeriod"/>
              <a:defRPr/>
            </a:pPr>
            <a:r>
              <a:rPr lang="en-US" sz="2400" dirty="0">
                <a:solidFill>
                  <a:schemeClr val="tx1"/>
                </a:solidFill>
                <a:latin typeface="Calibri"/>
                <a:cs typeface="Calibri"/>
              </a:rPr>
              <a:t>KPS 0-2 (</a:t>
            </a:r>
            <a:r>
              <a:rPr lang="en-US" sz="2400" dirty="0" err="1">
                <a:solidFill>
                  <a:schemeClr val="tx1"/>
                </a:solidFill>
                <a:latin typeface="Calibri"/>
                <a:cs typeface="Calibri"/>
              </a:rPr>
              <a:t>neuro</a:t>
            </a:r>
            <a:r>
              <a:rPr lang="en-US" sz="2400" dirty="0">
                <a:solidFill>
                  <a:schemeClr val="tx1"/>
                </a:solidFill>
                <a:latin typeface="Calibri"/>
                <a:cs typeface="Calibri"/>
              </a:rPr>
              <a:t> KPS 3)</a:t>
            </a:r>
          </a:p>
          <a:p>
            <a:pPr marL="342900" indent="-342900">
              <a:buFontTx/>
              <a:buAutoNum type="arabicPeriod"/>
              <a:defRPr/>
            </a:pPr>
            <a:r>
              <a:rPr lang="en-US" sz="2400" dirty="0">
                <a:solidFill>
                  <a:schemeClr val="tx1"/>
                </a:solidFill>
                <a:latin typeface="Calibri"/>
                <a:cs typeface="Calibri"/>
              </a:rPr>
              <a:t>ANC 1.5</a:t>
            </a:r>
          </a:p>
          <a:p>
            <a:pPr marL="342900" indent="-342900">
              <a:buFontTx/>
              <a:buAutoNum type="arabicPeriod"/>
              <a:defRPr/>
            </a:pPr>
            <a:r>
              <a:rPr lang="en-US" sz="2400" dirty="0" err="1">
                <a:solidFill>
                  <a:schemeClr val="tx1"/>
                </a:solidFill>
                <a:latin typeface="Calibri"/>
                <a:cs typeface="Calibri"/>
              </a:rPr>
              <a:t>Plt</a:t>
            </a:r>
            <a:r>
              <a:rPr lang="en-US" sz="2400" dirty="0">
                <a:solidFill>
                  <a:schemeClr val="tx1"/>
                </a:solidFill>
                <a:latin typeface="Calibri"/>
                <a:cs typeface="Calibri"/>
              </a:rPr>
              <a:t> 100</a:t>
            </a:r>
          </a:p>
          <a:p>
            <a:pPr marL="342900" indent="-342900">
              <a:buFontTx/>
              <a:buAutoNum type="arabicPeriod"/>
              <a:defRPr/>
            </a:pPr>
            <a:r>
              <a:rPr lang="en-US" sz="2400" dirty="0" err="1">
                <a:solidFill>
                  <a:schemeClr val="tx1"/>
                </a:solidFill>
                <a:latin typeface="Calibri"/>
                <a:cs typeface="Calibri"/>
              </a:rPr>
              <a:t>Hgb</a:t>
            </a:r>
            <a:r>
              <a:rPr lang="en-US" sz="2400" dirty="0">
                <a:solidFill>
                  <a:schemeClr val="tx1"/>
                </a:solidFill>
                <a:latin typeface="Calibri"/>
                <a:cs typeface="Calibri"/>
              </a:rPr>
              <a:t> 10</a:t>
            </a:r>
          </a:p>
          <a:p>
            <a:pPr marL="342900" indent="-342900">
              <a:buFontTx/>
              <a:buAutoNum type="arabicPeriod"/>
              <a:defRPr/>
            </a:pPr>
            <a:r>
              <a:rPr lang="en-US" sz="2400" dirty="0">
                <a:solidFill>
                  <a:schemeClr val="tx1"/>
                </a:solidFill>
                <a:latin typeface="Calibri"/>
                <a:cs typeface="Calibri"/>
              </a:rPr>
              <a:t>AST/ALT </a:t>
            </a:r>
            <a:r>
              <a:rPr lang="en-US" sz="2400" dirty="0" err="1">
                <a:solidFill>
                  <a:schemeClr val="tx1"/>
                </a:solidFill>
                <a:latin typeface="Calibri"/>
                <a:cs typeface="Calibri"/>
              </a:rPr>
              <a:t>wnl</a:t>
            </a:r>
            <a:endParaRPr lang="en-US" sz="2400" dirty="0">
              <a:solidFill>
                <a:schemeClr val="tx1"/>
              </a:solidFill>
              <a:latin typeface="Calibri"/>
              <a:cs typeface="Calibri"/>
            </a:endParaRPr>
          </a:p>
          <a:p>
            <a:pPr marL="342900" indent="-342900">
              <a:buFontTx/>
              <a:buAutoNum type="arabicPeriod"/>
              <a:defRPr/>
            </a:pPr>
            <a:endParaRPr lang="en-US" sz="2400" dirty="0">
              <a:solidFill>
                <a:schemeClr val="tx1"/>
              </a:solidFill>
              <a:latin typeface="Calibri"/>
              <a:cs typeface="Calibri"/>
            </a:endParaRPr>
          </a:p>
          <a:p>
            <a:pPr marL="342900" indent="-342900">
              <a:buFontTx/>
              <a:buAutoNum type="arabicPeriod"/>
              <a:defRPr/>
            </a:pPr>
            <a:endParaRPr lang="en-US" sz="2400" dirty="0">
              <a:solidFill>
                <a:schemeClr val="tx1"/>
              </a:solidFill>
              <a:latin typeface="Calibri"/>
              <a:cs typeface="Calibri"/>
            </a:endParaRPr>
          </a:p>
        </p:txBody>
      </p:sp>
      <p:sp>
        <p:nvSpPr>
          <p:cNvPr id="5" name="Rectangle 4">
            <a:extLst/>
          </p:cNvPr>
          <p:cNvSpPr/>
          <p:nvPr/>
        </p:nvSpPr>
        <p:spPr>
          <a:xfrm>
            <a:off x="4766733" y="1679576"/>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TMZ 200mg/m2 x 6 cycles</a:t>
            </a:r>
          </a:p>
          <a:p>
            <a:pPr algn="ctr">
              <a:defRPr/>
            </a:pPr>
            <a:r>
              <a:rPr lang="en-US" sz="2000" dirty="0">
                <a:solidFill>
                  <a:schemeClr val="tx1"/>
                </a:solidFill>
              </a:rPr>
              <a:t>Vs.</a:t>
            </a:r>
          </a:p>
          <a:p>
            <a:pPr algn="ctr">
              <a:defRPr/>
            </a:pPr>
            <a:r>
              <a:rPr lang="en-US" sz="2000" dirty="0">
                <a:solidFill>
                  <a:schemeClr val="tx1"/>
                </a:solidFill>
              </a:rPr>
              <a:t>34Gy/3.4Gy</a:t>
            </a:r>
          </a:p>
          <a:p>
            <a:pPr algn="ctr">
              <a:defRPr/>
            </a:pPr>
            <a:r>
              <a:rPr lang="en-US" sz="2000" dirty="0">
                <a:solidFill>
                  <a:schemeClr val="tx1"/>
                </a:solidFill>
              </a:rPr>
              <a:t>Vs.</a:t>
            </a:r>
          </a:p>
          <a:p>
            <a:pPr algn="ctr">
              <a:defRPr/>
            </a:pPr>
            <a:r>
              <a:rPr lang="en-US" sz="2000" dirty="0">
                <a:solidFill>
                  <a:schemeClr val="tx1"/>
                </a:solidFill>
              </a:rPr>
              <a:t>60Gy/2Gy</a:t>
            </a:r>
          </a:p>
        </p:txBody>
      </p:sp>
      <p:cxnSp>
        <p:nvCxnSpPr>
          <p:cNvPr id="7" name="Straight Arrow Connector 6">
            <a:extLst/>
          </p:cNvPr>
          <p:cNvCxnSpPr>
            <a:cxnSpLocks/>
          </p:cNvCxnSpPr>
          <p:nvPr/>
        </p:nvCxnSpPr>
        <p:spPr>
          <a:xfrm flipV="1">
            <a:off x="4036488" y="2785426"/>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2765425"/>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1704976"/>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1: OS</a:t>
            </a:r>
          </a:p>
          <a:p>
            <a:pPr algn="ctr">
              <a:defRPr/>
            </a:pPr>
            <a:r>
              <a:rPr lang="en-US" sz="2000" dirty="0">
                <a:solidFill>
                  <a:schemeClr val="tx1"/>
                </a:solidFill>
              </a:rPr>
              <a:t>Toxicity</a:t>
            </a:r>
          </a:p>
          <a:p>
            <a:pPr algn="ctr">
              <a:defRPr/>
            </a:pPr>
            <a:endParaRPr lang="en-US" sz="2000" dirty="0">
              <a:solidFill>
                <a:schemeClr val="tx1"/>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4D0604-93BA-4AB7-9B43-A3402BB4192B}"/>
              </a:ext>
            </a:extLst>
          </p:cNvPr>
          <p:cNvPicPr>
            <a:picLocks noChangeAspect="1"/>
          </p:cNvPicPr>
          <p:nvPr/>
        </p:nvPicPr>
        <p:blipFill rotWithShape="1">
          <a:blip r:embed="rId2" cstate="print"/>
          <a:srcRect l="15082" t="19565" r="30167" b="34638"/>
          <a:stretch/>
        </p:blipFill>
        <p:spPr>
          <a:xfrm>
            <a:off x="536713" y="884583"/>
            <a:ext cx="10836865" cy="5098773"/>
          </a:xfrm>
          <a:prstGeom prst="rect">
            <a:avLst/>
          </a:prstGeom>
        </p:spPr>
      </p:pic>
    </p:spTree>
    <p:extLst>
      <p:ext uri="{BB962C8B-B14F-4D97-AF65-F5344CB8AC3E}">
        <p14:creationId xmlns:p14="http://schemas.microsoft.com/office/powerpoint/2010/main" val="4097687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203202" y="95259"/>
            <a:ext cx="11683999" cy="1543045"/>
          </a:xfrm>
        </p:spPr>
        <p:txBody>
          <a:bodyPr/>
          <a:lstStyle/>
          <a:p>
            <a:r>
              <a:rPr lang="en-US" sz="2800" dirty="0" err="1"/>
              <a:t>TMZ+short</a:t>
            </a:r>
            <a:r>
              <a:rPr lang="en-US" sz="2800" dirty="0"/>
              <a:t> course </a:t>
            </a:r>
            <a:r>
              <a:rPr lang="en-US" sz="2800" dirty="0" err="1"/>
              <a:t>xrt</a:t>
            </a:r>
            <a:r>
              <a:rPr lang="en-US" sz="2800" dirty="0"/>
              <a:t> in Elderly GBM (Perry NEJM 2017)</a:t>
            </a:r>
          </a:p>
        </p:txBody>
      </p:sp>
      <p:sp>
        <p:nvSpPr>
          <p:cNvPr id="3" name="Content Placeholder 2">
            <a:extLst/>
          </p:cNvPr>
          <p:cNvSpPr>
            <a:spLocks noGrp="1"/>
          </p:cNvSpPr>
          <p:nvPr>
            <p:ph idx="1"/>
          </p:nvPr>
        </p:nvSpPr>
        <p:spPr>
          <a:xfrm>
            <a:off x="38100" y="4381500"/>
            <a:ext cx="12090400" cy="2266950"/>
          </a:xfrm>
        </p:spPr>
        <p:txBody>
          <a:bodyPr>
            <a:noAutofit/>
          </a:bodyPr>
          <a:lstStyle/>
          <a:p>
            <a:pPr>
              <a:defRPr/>
            </a:pPr>
            <a:r>
              <a:rPr lang="en-US" sz="2000" dirty="0"/>
              <a:t>Median OS: 40Gy  7.6mos </a:t>
            </a:r>
            <a:r>
              <a:rPr lang="en-US" sz="2000" dirty="0" err="1"/>
              <a:t>vs</a:t>
            </a:r>
            <a:r>
              <a:rPr lang="en-US" sz="2000" dirty="0"/>
              <a:t> . </a:t>
            </a:r>
            <a:r>
              <a:rPr lang="en-US" sz="2000" dirty="0">
                <a:highlight>
                  <a:srgbClr val="FFFF00"/>
                </a:highlight>
              </a:rPr>
              <a:t>40Gy+TMZ 9.3mos </a:t>
            </a:r>
            <a:r>
              <a:rPr lang="en-US" sz="2000" dirty="0"/>
              <a:t>(</a:t>
            </a:r>
            <a:r>
              <a:rPr lang="en-US" sz="2000" dirty="0" err="1"/>
              <a:t>MGMTmeth</a:t>
            </a:r>
            <a:r>
              <a:rPr lang="en-US" sz="2000" dirty="0"/>
              <a:t> 7.7 </a:t>
            </a:r>
            <a:r>
              <a:rPr lang="en-US" sz="2000" dirty="0" err="1"/>
              <a:t>vs</a:t>
            </a:r>
            <a:r>
              <a:rPr lang="en-US" sz="2000" dirty="0"/>
              <a:t> 13.5 </a:t>
            </a:r>
            <a:r>
              <a:rPr lang="en-US" sz="2000" dirty="0" err="1"/>
              <a:t>mos</a:t>
            </a:r>
            <a:r>
              <a:rPr lang="en-US" sz="2000" dirty="0"/>
              <a:t> **doubled, no </a:t>
            </a:r>
            <a:r>
              <a:rPr lang="en-US" sz="2000" dirty="0" err="1"/>
              <a:t>MGMTmeth</a:t>
            </a:r>
            <a:r>
              <a:rPr lang="en-US" sz="2000" dirty="0"/>
              <a:t> 7.9 </a:t>
            </a:r>
            <a:r>
              <a:rPr lang="en-US" sz="2000" dirty="0" err="1"/>
              <a:t>vs</a:t>
            </a:r>
            <a:r>
              <a:rPr lang="en-US" sz="2000" dirty="0"/>
              <a:t> 10mos) (2yrs 4% vs. 18% for </a:t>
            </a:r>
            <a:r>
              <a:rPr lang="en-US" sz="2000" dirty="0" err="1"/>
              <a:t>MGMTmeth</a:t>
            </a:r>
            <a:r>
              <a:rPr lang="en-US" sz="2000" dirty="0"/>
              <a:t>)</a:t>
            </a:r>
          </a:p>
          <a:p>
            <a:pPr>
              <a:defRPr/>
            </a:pPr>
            <a:r>
              <a:rPr lang="en-US" sz="2000" dirty="0"/>
              <a:t>PFS 3.9 </a:t>
            </a:r>
            <a:r>
              <a:rPr lang="en-US" sz="2000" dirty="0" err="1"/>
              <a:t>vs</a:t>
            </a:r>
            <a:r>
              <a:rPr lang="en-US" sz="2000" dirty="0"/>
              <a:t> 5.3 </a:t>
            </a:r>
            <a:r>
              <a:rPr lang="en-US" sz="2000" dirty="0" err="1"/>
              <a:t>mos</a:t>
            </a:r>
            <a:r>
              <a:rPr lang="en-US" sz="2000" dirty="0"/>
              <a:t> (short!!)</a:t>
            </a:r>
          </a:p>
          <a:p>
            <a:pPr>
              <a:defRPr/>
            </a:pPr>
            <a:r>
              <a:rPr lang="en-US" sz="2000" dirty="0"/>
              <a:t>70% resection, 30% biopsy only (HR biopsy 1.67)</a:t>
            </a:r>
          </a:p>
          <a:p>
            <a:pPr>
              <a:defRPr/>
            </a:pPr>
            <a:r>
              <a:rPr lang="en-US" sz="2000" dirty="0"/>
              <a:t>50% MGMT meth</a:t>
            </a:r>
          </a:p>
          <a:p>
            <a:pPr>
              <a:defRPr/>
            </a:pPr>
            <a:r>
              <a:rPr lang="en-US" sz="2000" dirty="0"/>
              <a:t>65 </a:t>
            </a:r>
            <a:r>
              <a:rPr lang="en-US" sz="2000" dirty="0" err="1"/>
              <a:t>yo</a:t>
            </a:r>
            <a:r>
              <a:rPr lang="en-US" sz="2000" dirty="0"/>
              <a:t> did worse than 70 </a:t>
            </a:r>
            <a:r>
              <a:rPr lang="en-US" sz="2000" dirty="0" err="1"/>
              <a:t>yo</a:t>
            </a:r>
            <a:r>
              <a:rPr lang="en-US" sz="2000" dirty="0"/>
              <a:t> – maybe because 65 eligible for trial unfit per physician for 6 weeks…</a:t>
            </a:r>
          </a:p>
        </p:txBody>
      </p:sp>
      <p:sp>
        <p:nvSpPr>
          <p:cNvPr id="4" name="Rectangle 3">
            <a:extLst/>
          </p:cNvPr>
          <p:cNvSpPr/>
          <p:nvPr/>
        </p:nvSpPr>
        <p:spPr>
          <a:xfrm>
            <a:off x="406401" y="1295401"/>
            <a:ext cx="3517899" cy="25241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b="1" dirty="0">
                <a:solidFill>
                  <a:schemeClr val="tx1"/>
                </a:solidFill>
                <a:latin typeface="Calibri"/>
                <a:cs typeface="Calibri"/>
              </a:rPr>
              <a:t>Eligible:</a:t>
            </a:r>
          </a:p>
          <a:p>
            <a:pPr marL="342900" indent="-342900">
              <a:buFontTx/>
              <a:buAutoNum type="arabicPeriod"/>
              <a:defRPr/>
            </a:pPr>
            <a:r>
              <a:rPr lang="en-US" sz="2400" dirty="0">
                <a:solidFill>
                  <a:schemeClr val="tx1"/>
                </a:solidFill>
                <a:latin typeface="Calibri"/>
                <a:cs typeface="Calibri"/>
              </a:rPr>
              <a:t>&gt;65yo</a:t>
            </a:r>
          </a:p>
          <a:p>
            <a:pPr marL="342900" indent="-342900">
              <a:buFontTx/>
              <a:buAutoNum type="arabicPeriod"/>
              <a:defRPr/>
            </a:pPr>
            <a:r>
              <a:rPr lang="en-US" sz="2400" dirty="0">
                <a:solidFill>
                  <a:schemeClr val="tx1"/>
                </a:solidFill>
                <a:latin typeface="Calibri"/>
                <a:cs typeface="Calibri"/>
              </a:rPr>
              <a:t>ECOG 0-2</a:t>
            </a:r>
          </a:p>
          <a:p>
            <a:pPr marL="342900" indent="-342900">
              <a:buFontTx/>
              <a:buAutoNum type="arabicPeriod"/>
              <a:defRPr/>
            </a:pPr>
            <a:r>
              <a:rPr lang="en-US" sz="2400" dirty="0">
                <a:solidFill>
                  <a:schemeClr val="tx1"/>
                </a:solidFill>
                <a:latin typeface="Calibri"/>
                <a:cs typeface="Calibri"/>
              </a:rPr>
              <a:t>GTV T1postcon</a:t>
            </a:r>
          </a:p>
          <a:p>
            <a:pPr marL="342900" indent="-342900">
              <a:buFontTx/>
              <a:buAutoNum type="arabicPeriod"/>
              <a:defRPr/>
            </a:pPr>
            <a:r>
              <a:rPr lang="en-US" sz="2400" dirty="0">
                <a:solidFill>
                  <a:schemeClr val="tx1"/>
                </a:solidFill>
                <a:latin typeface="Calibri"/>
                <a:cs typeface="Calibri"/>
              </a:rPr>
              <a:t>CTV T1postcon+1.5cm</a:t>
            </a:r>
          </a:p>
          <a:p>
            <a:pPr marL="342900" indent="-342900">
              <a:buFontTx/>
              <a:buAutoNum type="arabicPeriod"/>
              <a:defRPr/>
            </a:pPr>
            <a:r>
              <a:rPr lang="en-US" sz="2400" dirty="0">
                <a:solidFill>
                  <a:schemeClr val="tx1"/>
                </a:solidFill>
                <a:latin typeface="Calibri"/>
                <a:cs typeface="Calibri"/>
              </a:rPr>
              <a:t>PTV 5mm</a:t>
            </a:r>
          </a:p>
        </p:txBody>
      </p:sp>
      <p:sp>
        <p:nvSpPr>
          <p:cNvPr id="5" name="Rectangle 4">
            <a:extLst/>
          </p:cNvPr>
          <p:cNvSpPr/>
          <p:nvPr/>
        </p:nvSpPr>
        <p:spPr>
          <a:xfrm>
            <a:off x="4766733" y="21082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40.05Gy/15fx</a:t>
            </a:r>
          </a:p>
          <a:p>
            <a:pPr algn="ctr">
              <a:defRPr/>
            </a:pPr>
            <a:r>
              <a:rPr lang="en-US" sz="2000" dirty="0">
                <a:solidFill>
                  <a:schemeClr val="tx1"/>
                </a:solidFill>
              </a:rPr>
              <a:t>Vs.</a:t>
            </a:r>
          </a:p>
          <a:p>
            <a:pPr algn="ctr">
              <a:defRPr/>
            </a:pPr>
            <a:r>
              <a:rPr lang="en-US" sz="2000" dirty="0">
                <a:solidFill>
                  <a:schemeClr val="tx1"/>
                </a:solidFill>
              </a:rPr>
              <a:t>40.05Gy/15fx +TMZ 75mg/m2 and </a:t>
            </a:r>
            <a:r>
              <a:rPr lang="en-US" sz="2000" dirty="0" err="1">
                <a:solidFill>
                  <a:schemeClr val="tx1"/>
                </a:solidFill>
              </a:rPr>
              <a:t>adj</a:t>
            </a:r>
            <a:r>
              <a:rPr lang="en-US" sz="2000" dirty="0">
                <a:solidFill>
                  <a:schemeClr val="tx1"/>
                </a:solidFill>
              </a:rPr>
              <a:t> TMZ 12cycles</a:t>
            </a:r>
          </a:p>
        </p:txBody>
      </p:sp>
      <p:cxnSp>
        <p:nvCxnSpPr>
          <p:cNvPr id="7" name="Straight Arrow Connector 6">
            <a:extLst/>
          </p:cNvPr>
          <p:cNvCxnSpPr>
            <a:cxnSpLocks/>
          </p:cNvCxnSpPr>
          <p:nvPr/>
        </p:nvCxnSpPr>
        <p:spPr>
          <a:xfrm flipV="1">
            <a:off x="4036488" y="3214051"/>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p:cNvPr>
          <p:cNvCxnSpPr>
            <a:cxnSpLocks/>
          </p:cNvCxnSpPr>
          <p:nvPr/>
        </p:nvCxnSpPr>
        <p:spPr>
          <a:xfrm flipV="1">
            <a:off x="7550152" y="3194050"/>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Rectangle 9">
            <a:extLst/>
          </p:cNvPr>
          <p:cNvSpPr/>
          <p:nvPr/>
        </p:nvSpPr>
        <p:spPr>
          <a:xfrm>
            <a:off x="8432800" y="2133601"/>
            <a:ext cx="2446867" cy="2199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OS</a:t>
            </a:r>
          </a:p>
          <a:p>
            <a:pPr algn="ctr">
              <a:defRPr/>
            </a:pPr>
            <a:r>
              <a:rPr lang="en-US" sz="2000" dirty="0">
                <a:solidFill>
                  <a:schemeClr val="tx1"/>
                </a:solidFill>
              </a:rPr>
              <a:t>PFS</a:t>
            </a:r>
          </a:p>
          <a:p>
            <a:pPr algn="ctr">
              <a:defRPr/>
            </a:pPr>
            <a:r>
              <a:rPr lang="en-US" sz="2000" dirty="0">
                <a:solidFill>
                  <a:schemeClr val="tx1"/>
                </a:solidFill>
              </a:rPr>
              <a:t>Toxicity</a:t>
            </a:r>
          </a:p>
          <a:p>
            <a:pPr algn="ctr">
              <a:defRPr/>
            </a:pPr>
            <a:endParaRPr lang="en-US" sz="2000" dirty="0">
              <a:solidFill>
                <a:schemeClr val="tx1"/>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0323B-563C-45E9-8A1D-A10B59829AC0}"/>
              </a:ext>
            </a:extLst>
          </p:cNvPr>
          <p:cNvPicPr>
            <a:picLocks noChangeAspect="1"/>
          </p:cNvPicPr>
          <p:nvPr/>
        </p:nvPicPr>
        <p:blipFill>
          <a:blip r:embed="rId2" cstate="print"/>
          <a:stretch>
            <a:fillRect/>
          </a:stretch>
        </p:blipFill>
        <p:spPr>
          <a:xfrm>
            <a:off x="993111" y="590549"/>
            <a:ext cx="10205777" cy="5676901"/>
          </a:xfrm>
          <a:prstGeom prst="rect">
            <a:avLst/>
          </a:prstGeom>
        </p:spPr>
      </p:pic>
      <p:sp>
        <p:nvSpPr>
          <p:cNvPr id="5" name="TextBox 4">
            <a:extLst>
              <a:ext uri="{FF2B5EF4-FFF2-40B4-BE49-F238E27FC236}">
                <a16:creationId xmlns:a16="http://schemas.microsoft.com/office/drawing/2014/main" id="{880AB496-7CE4-4D64-A0CC-0609DE052C98}"/>
              </a:ext>
            </a:extLst>
          </p:cNvPr>
          <p:cNvSpPr txBox="1"/>
          <p:nvPr/>
        </p:nvSpPr>
        <p:spPr>
          <a:xfrm>
            <a:off x="8806070" y="6267450"/>
            <a:ext cx="2559355" cy="369332"/>
          </a:xfrm>
          <a:prstGeom prst="rect">
            <a:avLst/>
          </a:prstGeom>
          <a:noFill/>
        </p:spPr>
        <p:txBody>
          <a:bodyPr wrap="none" rtlCol="0">
            <a:spAutoFit/>
          </a:bodyPr>
          <a:lstStyle/>
          <a:p>
            <a:r>
              <a:rPr lang="en-US" dirty="0" err="1"/>
              <a:t>Soltys</a:t>
            </a:r>
            <a:r>
              <a:rPr lang="en-US" dirty="0"/>
              <a:t> GBM, LARS, ASTRO</a:t>
            </a:r>
          </a:p>
        </p:txBody>
      </p:sp>
      <p:sp>
        <p:nvSpPr>
          <p:cNvPr id="6" name="TextBox 5">
            <a:extLst>
              <a:ext uri="{FF2B5EF4-FFF2-40B4-BE49-F238E27FC236}">
                <a16:creationId xmlns:a16="http://schemas.microsoft.com/office/drawing/2014/main" id="{6336F983-80CF-49EA-8F8E-9E9E78181472}"/>
              </a:ext>
            </a:extLst>
          </p:cNvPr>
          <p:cNvSpPr txBox="1"/>
          <p:nvPr/>
        </p:nvSpPr>
        <p:spPr>
          <a:xfrm>
            <a:off x="10187609" y="3955774"/>
            <a:ext cx="518027" cy="369332"/>
          </a:xfrm>
          <a:prstGeom prst="rect">
            <a:avLst/>
          </a:prstGeom>
          <a:noFill/>
        </p:spPr>
        <p:txBody>
          <a:bodyPr wrap="none" rtlCol="0">
            <a:spAutoFit/>
          </a:bodyPr>
          <a:lstStyle/>
          <a:p>
            <a:r>
              <a:rPr lang="en-US" dirty="0">
                <a:highlight>
                  <a:srgbClr val="FFFF00"/>
                </a:highlight>
              </a:rPr>
              <a:t>TTF</a:t>
            </a:r>
          </a:p>
        </p:txBody>
      </p:sp>
    </p:spTree>
    <p:extLst>
      <p:ext uri="{BB962C8B-B14F-4D97-AF65-F5344CB8AC3E}">
        <p14:creationId xmlns:p14="http://schemas.microsoft.com/office/powerpoint/2010/main" val="134524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D8F1-0098-4B9B-8712-A04AD6766B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8D734A-5EAD-41A2-BAC9-4F7CB44C39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D73DC4-EEB9-40F9-9EE6-1279D088FE4E}"/>
              </a:ext>
            </a:extLst>
          </p:cNvPr>
          <p:cNvPicPr>
            <a:picLocks noChangeAspect="1"/>
          </p:cNvPicPr>
          <p:nvPr/>
        </p:nvPicPr>
        <p:blipFill>
          <a:blip r:embed="rId2" cstate="print"/>
          <a:stretch>
            <a:fillRect/>
          </a:stretch>
        </p:blipFill>
        <p:spPr>
          <a:xfrm>
            <a:off x="790011" y="552449"/>
            <a:ext cx="10611977" cy="5753101"/>
          </a:xfrm>
          <a:prstGeom prst="rect">
            <a:avLst/>
          </a:prstGeom>
        </p:spPr>
      </p:pic>
    </p:spTree>
    <p:extLst>
      <p:ext uri="{BB962C8B-B14F-4D97-AF65-F5344CB8AC3E}">
        <p14:creationId xmlns:p14="http://schemas.microsoft.com/office/powerpoint/2010/main" val="1411085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F67F-D2CB-4AB5-AD83-B213D41420F9}"/>
              </a:ext>
            </a:extLst>
          </p:cNvPr>
          <p:cNvSpPr>
            <a:spLocks noGrp="1"/>
          </p:cNvSpPr>
          <p:nvPr>
            <p:ph type="title"/>
          </p:nvPr>
        </p:nvSpPr>
        <p:spPr/>
        <p:txBody>
          <a:bodyPr/>
          <a:lstStyle/>
          <a:p>
            <a:r>
              <a:rPr lang="en-US" dirty="0"/>
              <a:t>After treatment how to interpret MRI?</a:t>
            </a:r>
          </a:p>
        </p:txBody>
      </p:sp>
      <p:sp>
        <p:nvSpPr>
          <p:cNvPr id="3" name="Content Placeholder 2">
            <a:extLst>
              <a:ext uri="{FF2B5EF4-FFF2-40B4-BE49-F238E27FC236}">
                <a16:creationId xmlns:a16="http://schemas.microsoft.com/office/drawing/2014/main" id="{142DF85F-677C-449E-A2AB-C24BB57F9D31}"/>
              </a:ext>
            </a:extLst>
          </p:cNvPr>
          <p:cNvSpPr>
            <a:spLocks noGrp="1"/>
          </p:cNvSpPr>
          <p:nvPr>
            <p:ph idx="1"/>
          </p:nvPr>
        </p:nvSpPr>
        <p:spPr/>
        <p:txBody>
          <a:bodyPr/>
          <a:lstStyle/>
          <a:p>
            <a:pPr marL="342900" indent="-342900">
              <a:buFontTx/>
              <a:buAutoNum type="arabicPeriod"/>
              <a:defRPr/>
            </a:pPr>
            <a:r>
              <a:rPr lang="en-US" dirty="0">
                <a:cs typeface="Calibri"/>
              </a:rPr>
              <a:t>Old Macdonald criteria</a:t>
            </a:r>
          </a:p>
          <a:p>
            <a:pPr marL="342900" indent="-342900">
              <a:buFontTx/>
              <a:buAutoNum type="arabicPeriod"/>
              <a:defRPr/>
            </a:pPr>
            <a:r>
              <a:rPr lang="en-US" dirty="0">
                <a:cs typeface="Calibri"/>
              </a:rPr>
              <a:t>Based on RECIST:</a:t>
            </a:r>
          </a:p>
          <a:p>
            <a:pPr marL="342900" indent="-342900">
              <a:buFontTx/>
              <a:buAutoNum type="arabicPeriod"/>
              <a:defRPr/>
            </a:pPr>
            <a:r>
              <a:rPr lang="en-US" dirty="0">
                <a:cs typeface="Calibri"/>
              </a:rPr>
              <a:t>25% tumor (2D measure), new lesions, steroids</a:t>
            </a:r>
          </a:p>
          <a:p>
            <a:pPr marL="0" indent="0">
              <a:buNone/>
            </a:pPr>
            <a:endParaRPr lang="en-US" dirty="0"/>
          </a:p>
        </p:txBody>
      </p:sp>
    </p:spTree>
    <p:extLst>
      <p:ext uri="{BB962C8B-B14F-4D97-AF65-F5344CB8AC3E}">
        <p14:creationId xmlns:p14="http://schemas.microsoft.com/office/powerpoint/2010/main" val="1970368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94759" y="5040313"/>
            <a:ext cx="11521016" cy="508000"/>
          </a:xfrm>
          <a:prstGeom prst="rect">
            <a:avLst/>
          </a:prstGeom>
          <a:noFill/>
          <a:ln w="9525" cap="flat">
            <a:noFill/>
            <a:round/>
            <a:headEnd/>
            <a:tailEnd/>
          </a:ln>
          <a:effectLst/>
        </p:spPr>
        <p:txBody>
          <a:bodyPr lIns="90000" tIns="46800" rIns="90000" bIns="468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1200" i="1" baseline="-25000" dirty="0">
                <a:solidFill>
                  <a:srgbClr val="000000"/>
                </a:solidFill>
              </a:rPr>
              <a:t>Fig 1. MRI findings, outcomes and MGMT status of patients. MRI, magnetic resonance imaging; PD, disease progression; TMZ, </a:t>
            </a:r>
            <a:r>
              <a:rPr lang="en-US" sz="1200" i="1" baseline="-25000" dirty="0" err="1">
                <a:solidFill>
                  <a:srgbClr val="000000"/>
                </a:solidFill>
              </a:rPr>
              <a:t>temozolomide</a:t>
            </a:r>
            <a:r>
              <a:rPr lang="en-US" sz="1200" i="1" baseline="-25000" dirty="0">
                <a:solidFill>
                  <a:srgbClr val="000000"/>
                </a:solidFill>
              </a:rPr>
              <a:t>; </a:t>
            </a:r>
            <a:r>
              <a:rPr lang="en-US" sz="1200" i="1" baseline="-25000" dirty="0" err="1">
                <a:solidFill>
                  <a:srgbClr val="000000"/>
                </a:solidFill>
              </a:rPr>
              <a:t>psPD</a:t>
            </a:r>
            <a:r>
              <a:rPr lang="en-US" sz="1200" i="1" baseline="-25000" dirty="0">
                <a:solidFill>
                  <a:srgbClr val="000000"/>
                </a:solidFill>
              </a:rPr>
              <a:t>, </a:t>
            </a:r>
            <a:r>
              <a:rPr lang="en-US" sz="1200" i="1" baseline="-25000" dirty="0" err="1">
                <a:solidFill>
                  <a:srgbClr val="000000"/>
                </a:solidFill>
              </a:rPr>
              <a:t>pseudoprogression</a:t>
            </a:r>
            <a:r>
              <a:rPr lang="en-US" sz="1200" i="1" baseline="-25000" dirty="0">
                <a:solidFill>
                  <a:srgbClr val="000000"/>
                </a:solidFill>
              </a:rPr>
              <a:t>; </a:t>
            </a:r>
            <a:r>
              <a:rPr lang="en-US" sz="1200" i="1" baseline="-25000" dirty="0" err="1">
                <a:solidFill>
                  <a:srgbClr val="000000"/>
                </a:solidFill>
              </a:rPr>
              <a:t>ePD</a:t>
            </a:r>
            <a:r>
              <a:rPr lang="en-US" sz="1200" i="1" baseline="-25000" dirty="0">
                <a:solidFill>
                  <a:srgbClr val="000000"/>
                </a:solidFill>
              </a:rPr>
              <a:t>, early disease progression; MGMT, O6-methylguanine–DNA </a:t>
            </a:r>
            <a:r>
              <a:rPr lang="en-US" sz="1200" i="1" baseline="-25000" dirty="0" err="1">
                <a:solidFill>
                  <a:srgbClr val="000000"/>
                </a:solidFill>
              </a:rPr>
              <a:t>methyltransferase</a:t>
            </a:r>
            <a:r>
              <a:rPr lang="en-US" sz="1200" i="1" baseline="-25000" dirty="0">
                <a:solidFill>
                  <a:srgbClr val="000000"/>
                </a:solidFill>
              </a:rPr>
              <a:t>.</a:t>
            </a:r>
          </a:p>
        </p:txBody>
      </p:sp>
      <p:sp>
        <p:nvSpPr>
          <p:cNvPr id="3074" name="Text Box 2"/>
          <p:cNvSpPr txBox="1">
            <a:spLocks noChangeArrowheads="1"/>
          </p:cNvSpPr>
          <p:nvPr/>
        </p:nvSpPr>
        <p:spPr bwMode="auto">
          <a:xfrm>
            <a:off x="480484" y="5940425"/>
            <a:ext cx="11521016" cy="577850"/>
          </a:xfrm>
          <a:prstGeom prst="rect">
            <a:avLst/>
          </a:prstGeom>
          <a:noFill/>
          <a:ln w="9525" cap="flat">
            <a:noFill/>
            <a:round/>
            <a:headEnd/>
            <a:tailEnd/>
          </a:ln>
          <a:effectLst/>
        </p:spPr>
        <p:txBody>
          <a:bodyPr lIns="90000" tIns="45000" rIns="90000" bIns="450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Published in: Alba A. Brandes; Enrico Franceschi; Alicia Tosoni; Valeria Blatt; Annalisa Pession; Giovanni Tallini; Roberta Bertorelle; Stefania Bartolini; Fabio Calbucci; Alvaro Andreoli; Giampiero Frezza; Marco Leonardi; Federica Spagnolli; Mario Ermani; </a:t>
            </a:r>
            <a:r>
              <a:rPr lang="en-US" sz="800" i="1">
                <a:solidFill>
                  <a:srgbClr val="000000"/>
                </a:solidFill>
              </a:rPr>
              <a:t>Journal of Clinical Oncology</a:t>
            </a:r>
            <a:r>
              <a:rPr lang="en-US" sz="800">
                <a:solidFill>
                  <a:srgbClr val="000000"/>
                </a:solidFill>
              </a:rPr>
              <a:t> 2008 262192-2197.</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DOI: 10.1200/JCO.2007.14.8163</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Copyright © 2008 </a:t>
            </a:r>
          </a:p>
        </p:txBody>
      </p:sp>
      <p:pic>
        <p:nvPicPr>
          <p:cNvPr id="3075" name="Picture 3"/>
          <p:cNvPicPr>
            <a:picLocks noChangeAspect="1" noChangeArrowheads="1"/>
          </p:cNvPicPr>
          <p:nvPr/>
        </p:nvPicPr>
        <p:blipFill>
          <a:blip r:embed="rId3" cstate="print"/>
          <a:srcRect/>
          <a:stretch>
            <a:fillRect/>
          </a:stretch>
        </p:blipFill>
        <p:spPr bwMode="auto">
          <a:xfrm>
            <a:off x="3847042" y="439737"/>
            <a:ext cx="3582458" cy="4512543"/>
          </a:xfrm>
          <a:prstGeom prst="rect">
            <a:avLst/>
          </a:prstGeom>
          <a:noFill/>
          <a:ln w="9525" cap="flat">
            <a:noFill/>
            <a:round/>
            <a:headEnd/>
            <a:tailEnd/>
          </a:ln>
          <a:effectLst/>
        </p:spPr>
      </p:pic>
      <p:sp>
        <p:nvSpPr>
          <p:cNvPr id="5" name="TextBox 4"/>
          <p:cNvSpPr txBox="1"/>
          <p:nvPr/>
        </p:nvSpPr>
        <p:spPr>
          <a:xfrm>
            <a:off x="85725" y="57150"/>
            <a:ext cx="4075539" cy="369332"/>
          </a:xfrm>
          <a:prstGeom prst="rect">
            <a:avLst/>
          </a:prstGeom>
          <a:noFill/>
        </p:spPr>
        <p:txBody>
          <a:bodyPr wrap="none" rtlCol="0">
            <a:spAutoFit/>
          </a:bodyPr>
          <a:lstStyle/>
          <a:p>
            <a:r>
              <a:rPr lang="en-US" dirty="0"/>
              <a:t>How do we interpret MRI post </a:t>
            </a:r>
            <a:r>
              <a:rPr lang="en-US" dirty="0" err="1"/>
              <a:t>chemoxrt</a:t>
            </a:r>
            <a:r>
              <a:rPr lang="en-US" dirty="0"/>
              <a:t>?</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76200" y="-9516"/>
            <a:ext cx="12192000" cy="1543045"/>
          </a:xfrm>
        </p:spPr>
        <p:txBody>
          <a:bodyPr/>
          <a:lstStyle/>
          <a:p>
            <a:r>
              <a:rPr lang="en-US" sz="2800" dirty="0"/>
              <a:t>MGMT promoter </a:t>
            </a:r>
            <a:r>
              <a:rPr lang="en-US" sz="2800" dirty="0" err="1"/>
              <a:t>methylation</a:t>
            </a:r>
            <a:r>
              <a:rPr lang="en-US" sz="2800" dirty="0"/>
              <a:t> status and </a:t>
            </a:r>
            <a:r>
              <a:rPr lang="en-US" sz="2800" dirty="0" err="1"/>
              <a:t>pseudoprogression</a:t>
            </a:r>
            <a:r>
              <a:rPr lang="en-US" sz="2800" dirty="0"/>
              <a:t> (</a:t>
            </a:r>
            <a:r>
              <a:rPr lang="en-US" sz="2800" dirty="0" err="1"/>
              <a:t>Brandes</a:t>
            </a:r>
            <a:r>
              <a:rPr lang="en-US" sz="2800" dirty="0"/>
              <a:t> et al JCO 2008): How do we interpret MRI post </a:t>
            </a:r>
            <a:r>
              <a:rPr lang="en-US" sz="2800" dirty="0" err="1"/>
              <a:t>chemoxrt</a:t>
            </a:r>
            <a:r>
              <a:rPr lang="en-US" sz="2800" dirty="0"/>
              <a:t>?</a:t>
            </a:r>
          </a:p>
        </p:txBody>
      </p:sp>
      <p:sp>
        <p:nvSpPr>
          <p:cNvPr id="4" name="Rectangle 3">
            <a:extLst/>
          </p:cNvPr>
          <p:cNvSpPr/>
          <p:nvPr/>
        </p:nvSpPr>
        <p:spPr>
          <a:xfrm>
            <a:off x="406402" y="1181101"/>
            <a:ext cx="3489323" cy="530542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2400" dirty="0">
                <a:solidFill>
                  <a:schemeClr val="tx1"/>
                </a:solidFill>
                <a:latin typeface="Calibri"/>
                <a:cs typeface="Calibri"/>
              </a:rPr>
              <a:t>Background.</a:t>
            </a:r>
          </a:p>
          <a:p>
            <a:pPr marL="457200" indent="-457200">
              <a:buAutoNum type="arabicPeriod"/>
              <a:defRPr/>
            </a:pPr>
            <a:r>
              <a:rPr lang="en-US" sz="2400" dirty="0">
                <a:solidFill>
                  <a:schemeClr val="tx1"/>
                </a:solidFill>
                <a:latin typeface="Calibri"/>
                <a:cs typeface="Calibri"/>
              </a:rPr>
              <a:t>OS looks better than PFS</a:t>
            </a:r>
          </a:p>
          <a:p>
            <a:pPr marL="457200" indent="-457200">
              <a:buAutoNum type="arabicPeriod"/>
              <a:defRPr/>
            </a:pPr>
            <a:r>
              <a:rPr lang="en-US" sz="2400" dirty="0">
                <a:solidFill>
                  <a:schemeClr val="tx1"/>
                </a:solidFill>
                <a:latin typeface="Calibri"/>
                <a:cs typeface="Calibri"/>
              </a:rPr>
              <a:t>5 vs. 7 </a:t>
            </a:r>
            <a:r>
              <a:rPr lang="en-US" sz="2400" dirty="0" err="1">
                <a:solidFill>
                  <a:schemeClr val="tx1"/>
                </a:solidFill>
                <a:latin typeface="Calibri"/>
                <a:cs typeface="Calibri"/>
              </a:rPr>
              <a:t>mos</a:t>
            </a:r>
            <a:r>
              <a:rPr lang="en-US" sz="2400" dirty="0">
                <a:solidFill>
                  <a:schemeClr val="tx1"/>
                </a:solidFill>
                <a:latin typeface="Calibri"/>
                <a:cs typeface="Calibri"/>
              </a:rPr>
              <a:t> PFS though 2yr OS 11% vs. 27%</a:t>
            </a:r>
          </a:p>
          <a:p>
            <a:pPr marL="457200" indent="-457200">
              <a:buAutoNum type="arabicPeriod"/>
              <a:defRPr/>
            </a:pPr>
            <a:r>
              <a:rPr lang="en-US" sz="2400" dirty="0">
                <a:solidFill>
                  <a:schemeClr val="tx1"/>
                </a:solidFill>
                <a:latin typeface="Calibri"/>
                <a:cs typeface="Calibri"/>
              </a:rPr>
              <a:t>Overestimate disease progression</a:t>
            </a:r>
          </a:p>
          <a:p>
            <a:pPr marL="457200" indent="-457200">
              <a:buAutoNum type="arabicPeriod"/>
              <a:defRPr/>
            </a:pPr>
            <a:r>
              <a:rPr lang="en-US" sz="2400" dirty="0" err="1">
                <a:solidFill>
                  <a:schemeClr val="tx1"/>
                </a:solidFill>
                <a:latin typeface="Calibri"/>
                <a:cs typeface="Calibri"/>
              </a:rPr>
              <a:t>Pseudoprogression</a:t>
            </a:r>
            <a:r>
              <a:rPr lang="en-US" sz="2400" dirty="0">
                <a:solidFill>
                  <a:schemeClr val="tx1"/>
                </a:solidFill>
                <a:latin typeface="Calibri"/>
                <a:cs typeface="Calibri"/>
              </a:rPr>
              <a:t> (</a:t>
            </a:r>
            <a:r>
              <a:rPr lang="en-US" sz="2400" dirty="0" err="1">
                <a:solidFill>
                  <a:schemeClr val="tx1"/>
                </a:solidFill>
                <a:latin typeface="Calibri"/>
                <a:cs typeface="Calibri"/>
              </a:rPr>
              <a:t>psPD</a:t>
            </a:r>
            <a:r>
              <a:rPr lang="en-US" sz="2400" dirty="0">
                <a:solidFill>
                  <a:schemeClr val="tx1"/>
                </a:solidFill>
                <a:latin typeface="Calibri"/>
                <a:cs typeface="Calibri"/>
              </a:rPr>
              <a:t>): therapy-induced necrosis = rupture of </a:t>
            </a:r>
            <a:r>
              <a:rPr lang="en-US" sz="2400" dirty="0" err="1">
                <a:solidFill>
                  <a:schemeClr val="tx1"/>
                </a:solidFill>
                <a:latin typeface="Calibri"/>
                <a:cs typeface="Calibri"/>
              </a:rPr>
              <a:t>hematoencephalic</a:t>
            </a:r>
            <a:r>
              <a:rPr lang="en-US" sz="2400" dirty="0">
                <a:solidFill>
                  <a:schemeClr val="tx1"/>
                </a:solidFill>
                <a:latin typeface="Calibri"/>
                <a:cs typeface="Calibri"/>
              </a:rPr>
              <a:t> barrier</a:t>
            </a:r>
          </a:p>
          <a:p>
            <a:pPr marL="457200" indent="-457200">
              <a:buAutoNum type="arabicPeriod"/>
              <a:defRPr/>
            </a:pPr>
            <a:r>
              <a:rPr lang="en-US" sz="2400" dirty="0">
                <a:solidFill>
                  <a:schemeClr val="tx1"/>
                </a:solidFill>
                <a:latin typeface="Calibri"/>
                <a:cs typeface="Calibri"/>
              </a:rPr>
              <a:t>XRT Disrupts BBB</a:t>
            </a:r>
          </a:p>
        </p:txBody>
      </p:sp>
      <p:sp>
        <p:nvSpPr>
          <p:cNvPr id="5" name="Rectangle 4">
            <a:extLst/>
          </p:cNvPr>
          <p:cNvSpPr/>
          <p:nvPr/>
        </p:nvSpPr>
        <p:spPr>
          <a:xfrm>
            <a:off x="5157258" y="1193800"/>
            <a:ext cx="5758392" cy="3463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000" dirty="0">
                <a:solidFill>
                  <a:schemeClr val="tx1"/>
                </a:solidFill>
              </a:rPr>
              <a:t>XRT+TMZ, TMZ planned for 12 cycles</a:t>
            </a:r>
          </a:p>
          <a:p>
            <a:pPr algn="ctr">
              <a:defRPr/>
            </a:pPr>
            <a:r>
              <a:rPr lang="en-US" sz="2000" dirty="0">
                <a:solidFill>
                  <a:schemeClr val="tx1"/>
                </a:solidFill>
              </a:rPr>
              <a:t>MRI SEQUENCING:</a:t>
            </a:r>
          </a:p>
          <a:p>
            <a:pPr marL="457200" indent="-457200" algn="ctr">
              <a:buAutoNum type="arabicPeriod"/>
              <a:defRPr/>
            </a:pPr>
            <a:r>
              <a:rPr lang="en-US" sz="2000" dirty="0">
                <a:solidFill>
                  <a:schemeClr val="tx1"/>
                </a:solidFill>
              </a:rPr>
              <a:t>MRI one month after XRT/TMZ</a:t>
            </a:r>
          </a:p>
          <a:p>
            <a:pPr marL="457200" indent="-457200" algn="ctr">
              <a:buAutoNum type="arabicPeriod"/>
              <a:defRPr/>
            </a:pPr>
            <a:r>
              <a:rPr lang="en-US" sz="2000" dirty="0">
                <a:solidFill>
                  <a:schemeClr val="tx1"/>
                </a:solidFill>
              </a:rPr>
              <a:t>If questionable 2 more cycles of TMZ given and another MRI 3months</a:t>
            </a:r>
          </a:p>
          <a:p>
            <a:pPr marL="457200" indent="-457200" algn="ctr">
              <a:buAutoNum type="arabicPeriod"/>
              <a:defRPr/>
            </a:pPr>
            <a:r>
              <a:rPr lang="en-US" sz="2000" dirty="0">
                <a:solidFill>
                  <a:schemeClr val="tx1"/>
                </a:solidFill>
              </a:rPr>
              <a:t>If lesion stabilizes considered </a:t>
            </a:r>
            <a:r>
              <a:rPr lang="en-US" sz="2000" dirty="0" err="1">
                <a:solidFill>
                  <a:schemeClr val="tx1"/>
                </a:solidFill>
              </a:rPr>
              <a:t>psPD</a:t>
            </a:r>
            <a:r>
              <a:rPr lang="en-US" sz="2000" dirty="0">
                <a:solidFill>
                  <a:schemeClr val="tx1"/>
                </a:solidFill>
              </a:rPr>
              <a:t> and TMZ continues</a:t>
            </a:r>
          </a:p>
          <a:p>
            <a:pPr marL="457200" indent="-457200" algn="ctr">
              <a:buAutoNum type="arabicPeriod"/>
              <a:defRPr/>
            </a:pPr>
            <a:r>
              <a:rPr lang="en-US" sz="2000" dirty="0">
                <a:solidFill>
                  <a:schemeClr val="tx1"/>
                </a:solidFill>
              </a:rPr>
              <a:t>If lesion not stabilized consider progression and TMZ stopped</a:t>
            </a:r>
          </a:p>
          <a:p>
            <a:pPr marL="457200" indent="-457200" algn="ctr">
              <a:buAutoNum type="arabicPeriod"/>
              <a:defRPr/>
            </a:pPr>
            <a:r>
              <a:rPr lang="en-US" sz="2000" dirty="0">
                <a:solidFill>
                  <a:schemeClr val="tx1"/>
                </a:solidFill>
              </a:rPr>
              <a:t>Used MacDonald’s criteria: (25% increase, new lesions, increased need for steroids)</a:t>
            </a:r>
          </a:p>
        </p:txBody>
      </p:sp>
      <p:cxnSp>
        <p:nvCxnSpPr>
          <p:cNvPr id="7" name="Straight Arrow Connector 6">
            <a:extLst/>
          </p:cNvPr>
          <p:cNvCxnSpPr>
            <a:cxnSpLocks/>
          </p:cNvCxnSpPr>
          <p:nvPr/>
        </p:nvCxnSpPr>
        <p:spPr>
          <a:xfrm flipV="1">
            <a:off x="4036488" y="3214051"/>
            <a:ext cx="679449" cy="635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29857" y="4752022"/>
            <a:ext cx="8062143" cy="1754326"/>
          </a:xfrm>
          <a:prstGeom prst="rect">
            <a:avLst/>
          </a:prstGeom>
          <a:noFill/>
        </p:spPr>
        <p:txBody>
          <a:bodyPr wrap="none" rtlCol="0">
            <a:spAutoFit/>
          </a:bodyPr>
          <a:lstStyle/>
          <a:p>
            <a:r>
              <a:rPr lang="en-US" dirty="0"/>
              <a:t>Median TMZ given: 6 cycles (range 0-30)</a:t>
            </a:r>
          </a:p>
          <a:p>
            <a:r>
              <a:rPr lang="en-US" dirty="0"/>
              <a:t>50% lesions enlarged after one month: of these 64% </a:t>
            </a:r>
            <a:r>
              <a:rPr lang="en-US" dirty="0" err="1"/>
              <a:t>psPD</a:t>
            </a:r>
            <a:r>
              <a:rPr lang="en-US" dirty="0"/>
              <a:t> and 36% true progression</a:t>
            </a:r>
          </a:p>
          <a:p>
            <a:r>
              <a:rPr lang="en-US" dirty="0"/>
              <a:t>70% of the </a:t>
            </a:r>
            <a:r>
              <a:rPr lang="en-US" dirty="0" err="1"/>
              <a:t>psPD</a:t>
            </a:r>
            <a:r>
              <a:rPr lang="en-US" dirty="0"/>
              <a:t> were MGMT </a:t>
            </a:r>
            <a:r>
              <a:rPr lang="en-US" dirty="0" err="1"/>
              <a:t>methylated</a:t>
            </a:r>
            <a:r>
              <a:rPr lang="en-US" dirty="0"/>
              <a:t>.</a:t>
            </a:r>
          </a:p>
          <a:p>
            <a:r>
              <a:rPr lang="en-US" dirty="0"/>
              <a:t>MGMT could predict  91% in MGMT </a:t>
            </a:r>
            <a:r>
              <a:rPr lang="en-US" dirty="0" err="1"/>
              <a:t>methylated</a:t>
            </a:r>
            <a:r>
              <a:rPr lang="en-US" dirty="0"/>
              <a:t> but only 60% in </a:t>
            </a:r>
            <a:r>
              <a:rPr lang="en-US" dirty="0" err="1"/>
              <a:t>unmethylated</a:t>
            </a:r>
            <a:endParaRPr lang="en-US" dirty="0"/>
          </a:p>
          <a:p>
            <a:r>
              <a:rPr lang="en-US" dirty="0"/>
              <a:t>TTP : 21.9 </a:t>
            </a:r>
            <a:r>
              <a:rPr lang="en-US" dirty="0" err="1"/>
              <a:t>mos</a:t>
            </a:r>
            <a:r>
              <a:rPr lang="en-US" dirty="0"/>
              <a:t> MGMT </a:t>
            </a:r>
            <a:r>
              <a:rPr lang="en-US" dirty="0" err="1"/>
              <a:t>methylated</a:t>
            </a:r>
            <a:r>
              <a:rPr lang="en-US" dirty="0"/>
              <a:t> vs. 9.2 </a:t>
            </a:r>
            <a:r>
              <a:rPr lang="en-US" dirty="0" err="1"/>
              <a:t>mos</a:t>
            </a:r>
            <a:r>
              <a:rPr lang="en-US" dirty="0"/>
              <a:t> </a:t>
            </a:r>
            <a:r>
              <a:rPr lang="en-US" dirty="0" err="1"/>
              <a:t>unmethylated</a:t>
            </a:r>
            <a:endParaRPr lang="en-US" dirty="0"/>
          </a:p>
          <a:p>
            <a:r>
              <a:rPr lang="en-US" dirty="0"/>
              <a:t>&lt;6 cycles TMZ: 13.7 </a:t>
            </a:r>
            <a:r>
              <a:rPr lang="en-US" dirty="0" err="1"/>
              <a:t>mos</a:t>
            </a:r>
            <a:r>
              <a:rPr lang="en-US" dirty="0"/>
              <a:t> OS, &gt;6 cycles TMZ 34.8mos OS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78A1-157E-4014-A2DA-D219A52429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812106-C87F-443C-86A0-651325B9C674}"/>
              </a:ext>
            </a:extLst>
          </p:cNvPr>
          <p:cNvSpPr>
            <a:spLocks noGrp="1"/>
          </p:cNvSpPr>
          <p:nvPr>
            <p:ph idx="1"/>
          </p:nvPr>
        </p:nvSpPr>
        <p:spPr/>
        <p:txBody>
          <a:bodyPr/>
          <a:lstStyle/>
          <a:p>
            <a:endParaRPr lang="en-US" dirty="0"/>
          </a:p>
        </p:txBody>
      </p:sp>
      <p:pic>
        <p:nvPicPr>
          <p:cNvPr id="1026" name="Picture 2" descr="Related image">
            <a:extLst>
              <a:ext uri="{FF2B5EF4-FFF2-40B4-BE49-F238E27FC236}">
                <a16:creationId xmlns:a16="http://schemas.microsoft.com/office/drawing/2014/main" id="{4E2F0104-BC2E-4491-A590-F0DA41F8D77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7463" y="10510"/>
            <a:ext cx="9615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7967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19119" y="4954812"/>
            <a:ext cx="11521016" cy="508000"/>
          </a:xfrm>
          <a:prstGeom prst="rect">
            <a:avLst/>
          </a:prstGeom>
          <a:noFill/>
          <a:ln w="9525" cap="flat">
            <a:noFill/>
            <a:round/>
            <a:headEnd/>
            <a:tailEnd/>
          </a:ln>
          <a:effectLst/>
        </p:spPr>
        <p:txBody>
          <a:bodyPr lIns="90000" tIns="46800" rIns="90000" bIns="468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i="1" baseline="-25000" dirty="0">
                <a:solidFill>
                  <a:srgbClr val="000000"/>
                </a:solidFill>
              </a:rPr>
              <a:t>Fig 2. Overall survival by presence of O6-methylguanine–DNA </a:t>
            </a:r>
            <a:r>
              <a:rPr lang="en-US" sz="2400" i="1" baseline="-25000" dirty="0" err="1">
                <a:solidFill>
                  <a:srgbClr val="000000"/>
                </a:solidFill>
              </a:rPr>
              <a:t>methyltransferase</a:t>
            </a:r>
            <a:r>
              <a:rPr lang="en-US" sz="2400" i="1" baseline="-25000" dirty="0">
                <a:solidFill>
                  <a:srgbClr val="000000"/>
                </a:solidFill>
              </a:rPr>
              <a:t> (MGMT) promoter </a:t>
            </a:r>
            <a:r>
              <a:rPr lang="en-US" sz="2400" i="1" baseline="-25000" dirty="0" err="1">
                <a:solidFill>
                  <a:srgbClr val="000000"/>
                </a:solidFill>
              </a:rPr>
              <a:t>methylation</a:t>
            </a:r>
            <a:r>
              <a:rPr lang="en-US" sz="2400" i="1" baseline="-25000" dirty="0">
                <a:solidFill>
                  <a:srgbClr val="000000"/>
                </a:solidFill>
              </a:rPr>
              <a:t> status. Blue line, patients with </a:t>
            </a:r>
            <a:r>
              <a:rPr lang="en-US" sz="2400" i="1" baseline="-25000" dirty="0" err="1">
                <a:solidFill>
                  <a:srgbClr val="000000"/>
                </a:solidFill>
              </a:rPr>
              <a:t>methylated</a:t>
            </a:r>
            <a:r>
              <a:rPr lang="en-US" sz="2400" i="1" baseline="-25000" dirty="0">
                <a:solidFill>
                  <a:srgbClr val="000000"/>
                </a:solidFill>
              </a:rPr>
              <a:t> MGMT promoter; yellow line, patients with </a:t>
            </a:r>
            <a:r>
              <a:rPr lang="en-US" sz="2400" i="1" baseline="-25000" dirty="0" err="1">
                <a:solidFill>
                  <a:srgbClr val="000000"/>
                </a:solidFill>
              </a:rPr>
              <a:t>unmethylated</a:t>
            </a:r>
            <a:r>
              <a:rPr lang="en-US" sz="2400" i="1" baseline="-25000" dirty="0">
                <a:solidFill>
                  <a:srgbClr val="000000"/>
                </a:solidFill>
              </a:rPr>
              <a:t> MGMT promoter status.</a:t>
            </a:r>
          </a:p>
        </p:txBody>
      </p:sp>
      <p:sp>
        <p:nvSpPr>
          <p:cNvPr id="3074" name="Text Box 2"/>
          <p:cNvSpPr txBox="1">
            <a:spLocks noChangeArrowheads="1"/>
          </p:cNvSpPr>
          <p:nvPr/>
        </p:nvSpPr>
        <p:spPr bwMode="auto">
          <a:xfrm>
            <a:off x="480484" y="5940425"/>
            <a:ext cx="11521016" cy="577850"/>
          </a:xfrm>
          <a:prstGeom prst="rect">
            <a:avLst/>
          </a:prstGeom>
          <a:noFill/>
          <a:ln w="9525" cap="flat">
            <a:noFill/>
            <a:round/>
            <a:headEnd/>
            <a:tailEnd/>
          </a:ln>
          <a:effectLst/>
        </p:spPr>
        <p:txBody>
          <a:bodyPr lIns="90000" tIns="45000" rIns="90000" bIns="450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Published in: Alba A. Brandes; Enrico Franceschi; Alicia Tosoni; Valeria Blatt; Annalisa Pession; Giovanni Tallini; Roberta Bertorelle; Stefania Bartolini; Fabio Calbucci; Alvaro Andreoli; Giampiero Frezza; Marco Leonardi; Federica Spagnolli; Mario Ermani; </a:t>
            </a:r>
            <a:r>
              <a:rPr lang="en-US" sz="800" i="1">
                <a:solidFill>
                  <a:srgbClr val="000000"/>
                </a:solidFill>
              </a:rPr>
              <a:t>Journal of Clinical Oncology</a:t>
            </a:r>
            <a:r>
              <a:rPr lang="en-US" sz="800">
                <a:solidFill>
                  <a:srgbClr val="000000"/>
                </a:solidFill>
              </a:rPr>
              <a:t> 2008 262192-2197.</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DOI: 10.1200/JCO.2007.14.8163</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Copyright © 2008 </a:t>
            </a:r>
          </a:p>
        </p:txBody>
      </p:sp>
      <p:pic>
        <p:nvPicPr>
          <p:cNvPr id="3075" name="Picture 3"/>
          <p:cNvPicPr>
            <a:picLocks noChangeAspect="1" noChangeArrowheads="1"/>
          </p:cNvPicPr>
          <p:nvPr/>
        </p:nvPicPr>
        <p:blipFill>
          <a:blip r:embed="rId3" cstate="print"/>
          <a:srcRect/>
          <a:stretch>
            <a:fillRect/>
          </a:stretch>
        </p:blipFill>
        <p:spPr bwMode="auto">
          <a:xfrm>
            <a:off x="2317751" y="950296"/>
            <a:ext cx="7622116" cy="3810000"/>
          </a:xfrm>
          <a:prstGeom prst="rect">
            <a:avLst/>
          </a:prstGeom>
          <a:noFill/>
          <a:ln w="9525" cap="flat">
            <a:noFill/>
            <a:round/>
            <a:headEnd/>
            <a:tailEnd/>
          </a:ln>
          <a:effectLst/>
        </p:spPr>
      </p:pic>
      <p:sp>
        <p:nvSpPr>
          <p:cNvPr id="5" name="TextBox 4"/>
          <p:cNvSpPr txBox="1"/>
          <p:nvPr/>
        </p:nvSpPr>
        <p:spPr>
          <a:xfrm>
            <a:off x="355002" y="311972"/>
            <a:ext cx="2889445" cy="369332"/>
          </a:xfrm>
          <a:prstGeom prst="rect">
            <a:avLst/>
          </a:prstGeom>
          <a:noFill/>
        </p:spPr>
        <p:txBody>
          <a:bodyPr wrap="none" rtlCol="0">
            <a:spAutoFit/>
          </a:bodyPr>
          <a:lstStyle/>
          <a:p>
            <a:r>
              <a:rPr lang="en-US" dirty="0"/>
              <a:t>MGMT </a:t>
            </a:r>
            <a:r>
              <a:rPr lang="en-US" dirty="0" err="1"/>
              <a:t>methylated</a:t>
            </a:r>
            <a:r>
              <a:rPr lang="en-US" dirty="0"/>
              <a:t> do better</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523514" y="5256027"/>
            <a:ext cx="11521016" cy="671437"/>
          </a:xfrm>
          <a:prstGeom prst="rect">
            <a:avLst/>
          </a:prstGeom>
          <a:noFill/>
          <a:ln w="9525" cap="flat">
            <a:noFill/>
            <a:round/>
            <a:headEnd/>
            <a:tailEnd/>
          </a:ln>
          <a:effectLst/>
        </p:spPr>
        <p:txBody>
          <a:bodyPr lIns="90000" tIns="46800" rIns="90000" bIns="468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i="1" baseline="-25000" dirty="0">
                <a:solidFill>
                  <a:srgbClr val="000000"/>
                </a:solidFill>
              </a:rPr>
              <a:t>Fig 3. Overall survival: blue line, patients with </a:t>
            </a:r>
            <a:r>
              <a:rPr lang="en-US" sz="2400" i="1" baseline="-25000" dirty="0" err="1">
                <a:solidFill>
                  <a:srgbClr val="000000"/>
                </a:solidFill>
              </a:rPr>
              <a:t>pseudoprogression</a:t>
            </a:r>
            <a:r>
              <a:rPr lang="en-US" sz="2400" i="1" baseline="-25000" dirty="0">
                <a:solidFill>
                  <a:srgbClr val="000000"/>
                </a:solidFill>
              </a:rPr>
              <a:t>; gray line, patients with early disease progression; yellow line, patients with neither </a:t>
            </a:r>
            <a:r>
              <a:rPr lang="en-US" sz="2400" i="1" baseline="-25000" dirty="0" err="1">
                <a:solidFill>
                  <a:srgbClr val="000000"/>
                </a:solidFill>
              </a:rPr>
              <a:t>pseudoprogression</a:t>
            </a:r>
            <a:r>
              <a:rPr lang="en-US" sz="2400" i="1" baseline="-25000" dirty="0">
                <a:solidFill>
                  <a:srgbClr val="000000"/>
                </a:solidFill>
              </a:rPr>
              <a:t> nor early disease progression.</a:t>
            </a:r>
          </a:p>
        </p:txBody>
      </p:sp>
      <p:sp>
        <p:nvSpPr>
          <p:cNvPr id="3074" name="Text Box 2"/>
          <p:cNvSpPr txBox="1">
            <a:spLocks noChangeArrowheads="1"/>
          </p:cNvSpPr>
          <p:nvPr/>
        </p:nvSpPr>
        <p:spPr bwMode="auto">
          <a:xfrm>
            <a:off x="480484" y="5940425"/>
            <a:ext cx="11521016" cy="577850"/>
          </a:xfrm>
          <a:prstGeom prst="rect">
            <a:avLst/>
          </a:prstGeom>
          <a:noFill/>
          <a:ln w="9525" cap="flat">
            <a:noFill/>
            <a:round/>
            <a:headEnd/>
            <a:tailEnd/>
          </a:ln>
          <a:effectLst/>
        </p:spPr>
        <p:txBody>
          <a:bodyPr lIns="90000" tIns="45000" rIns="90000" bIns="45000"/>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Published in: Alba A. Brandes; Enrico Franceschi; Alicia Tosoni; Valeria Blatt; Annalisa Pession; Giovanni Tallini; Roberta Bertorelle; Stefania Bartolini; Fabio Calbucci; Alvaro Andreoli; Giampiero Frezza; Marco Leonardi; Federica Spagnolli; Mario Ermani; </a:t>
            </a:r>
            <a:r>
              <a:rPr lang="en-US" sz="800" i="1">
                <a:solidFill>
                  <a:srgbClr val="000000"/>
                </a:solidFill>
              </a:rPr>
              <a:t>Journal of Clinical Oncology</a:t>
            </a:r>
            <a:r>
              <a:rPr lang="en-US" sz="800">
                <a:solidFill>
                  <a:srgbClr val="000000"/>
                </a:solidFill>
              </a:rPr>
              <a:t> 2008 262192-2197.</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DOI: 10.1200/JCO.2007.14.8163</a:t>
            </a:r>
          </a:p>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800">
                <a:solidFill>
                  <a:srgbClr val="000000"/>
                </a:solidFill>
              </a:rPr>
              <a:t>Copyright © 2008 </a:t>
            </a:r>
          </a:p>
        </p:txBody>
      </p:sp>
      <p:pic>
        <p:nvPicPr>
          <p:cNvPr id="3075" name="Picture 3"/>
          <p:cNvPicPr>
            <a:picLocks noChangeAspect="1" noChangeArrowheads="1"/>
          </p:cNvPicPr>
          <p:nvPr/>
        </p:nvPicPr>
        <p:blipFill>
          <a:blip r:embed="rId3" cstate="print"/>
          <a:srcRect/>
          <a:stretch>
            <a:fillRect/>
          </a:stretch>
        </p:blipFill>
        <p:spPr bwMode="auto">
          <a:xfrm>
            <a:off x="2285478" y="1014824"/>
            <a:ext cx="7622116" cy="3810000"/>
          </a:xfrm>
          <a:prstGeom prst="rect">
            <a:avLst/>
          </a:prstGeom>
          <a:noFill/>
          <a:ln w="9525" cap="flat">
            <a:noFill/>
            <a:round/>
            <a:headEnd/>
            <a:tailEnd/>
          </a:ln>
          <a:effectLst/>
        </p:spPr>
      </p:pic>
      <p:sp>
        <p:nvSpPr>
          <p:cNvPr id="5" name="TextBox 4"/>
          <p:cNvSpPr txBox="1"/>
          <p:nvPr/>
        </p:nvSpPr>
        <p:spPr>
          <a:xfrm>
            <a:off x="408791" y="537882"/>
            <a:ext cx="2897268" cy="369332"/>
          </a:xfrm>
          <a:prstGeom prst="rect">
            <a:avLst/>
          </a:prstGeom>
          <a:noFill/>
        </p:spPr>
        <p:txBody>
          <a:bodyPr wrap="none" rtlCol="0">
            <a:spAutoFit/>
          </a:bodyPr>
          <a:lstStyle/>
          <a:p>
            <a:r>
              <a:rPr lang="en-US" dirty="0" err="1"/>
              <a:t>Pseudoprogression</a:t>
            </a:r>
            <a:r>
              <a:rPr lang="en-US" dirty="0"/>
              <a:t> do better</a:t>
            </a:r>
          </a:p>
        </p:txBody>
      </p:sp>
    </p:spTree>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90500" y="-85725"/>
            <a:ext cx="12001500" cy="1325563"/>
          </a:xfrm>
        </p:spPr>
        <p:txBody>
          <a:bodyPr/>
          <a:lstStyle/>
          <a:p>
            <a:r>
              <a:rPr lang="en-US" sz="2800" dirty="0"/>
              <a:t>RANO Criteria/Response Assessment in </a:t>
            </a:r>
            <a:r>
              <a:rPr lang="en-US" sz="2800" dirty="0" err="1"/>
              <a:t>Neuro</a:t>
            </a:r>
            <a:r>
              <a:rPr lang="en-US" sz="2800" dirty="0"/>
              <a:t>-oncology (Wen et al JCO 2010)</a:t>
            </a:r>
          </a:p>
        </p:txBody>
      </p:sp>
      <p:sp>
        <p:nvSpPr>
          <p:cNvPr id="11" name="Content Placeholder 10"/>
          <p:cNvSpPr>
            <a:spLocks noGrp="1"/>
          </p:cNvSpPr>
          <p:nvPr>
            <p:ph sz="half" idx="1"/>
          </p:nvPr>
        </p:nvSpPr>
        <p:spPr>
          <a:xfrm>
            <a:off x="219075" y="987425"/>
            <a:ext cx="5181600" cy="4351338"/>
          </a:xfrm>
        </p:spPr>
        <p:txBody>
          <a:bodyPr>
            <a:normAutofit fontScale="55000" lnSpcReduction="20000"/>
          </a:bodyPr>
          <a:lstStyle/>
          <a:p>
            <a:pPr marL="342900" indent="-342900">
              <a:buFontTx/>
              <a:buAutoNum type="arabicPeriod"/>
              <a:defRPr/>
            </a:pPr>
            <a:r>
              <a:rPr lang="en-US" dirty="0">
                <a:cs typeface="Calibri"/>
              </a:rPr>
              <a:t>Old Macdonald criteria</a:t>
            </a:r>
          </a:p>
          <a:p>
            <a:pPr marL="342900" indent="-342900">
              <a:buFontTx/>
              <a:buAutoNum type="arabicPeriod"/>
              <a:defRPr/>
            </a:pPr>
            <a:r>
              <a:rPr lang="en-US" dirty="0">
                <a:cs typeface="Calibri"/>
              </a:rPr>
              <a:t>25% tumor (2D measure), new lesions, steroids</a:t>
            </a:r>
          </a:p>
          <a:p>
            <a:pPr marL="342900" indent="-342900">
              <a:buFontTx/>
              <a:buAutoNum type="arabicPeriod"/>
              <a:defRPr/>
            </a:pPr>
            <a:r>
              <a:rPr lang="en-US" dirty="0">
                <a:cs typeface="Calibri"/>
              </a:rPr>
              <a:t>??</a:t>
            </a:r>
          </a:p>
          <a:p>
            <a:pPr marL="342900" indent="-342900">
              <a:buFontTx/>
              <a:buAutoNum type="arabicPeriod"/>
              <a:defRPr/>
            </a:pPr>
            <a:r>
              <a:rPr lang="en-US" b="1" dirty="0">
                <a:cs typeface="Calibri"/>
              </a:rPr>
              <a:t>25% </a:t>
            </a:r>
            <a:r>
              <a:rPr lang="en-US" b="1" dirty="0" err="1">
                <a:cs typeface="Calibri"/>
              </a:rPr>
              <a:t>psPD</a:t>
            </a:r>
            <a:r>
              <a:rPr lang="en-US" b="1" dirty="0">
                <a:cs typeface="Calibri"/>
              </a:rPr>
              <a:t> </a:t>
            </a:r>
            <a:r>
              <a:rPr lang="en-US" b="1" dirty="0" err="1">
                <a:cs typeface="Calibri"/>
              </a:rPr>
              <a:t>pseudoprogression</a:t>
            </a:r>
            <a:endParaRPr lang="en-US" b="1" dirty="0">
              <a:cs typeface="Calibri"/>
            </a:endParaRPr>
          </a:p>
          <a:p>
            <a:pPr marL="342900" indent="-342900">
              <a:buFontTx/>
              <a:buAutoNum type="arabicPeriod"/>
              <a:defRPr/>
            </a:pPr>
            <a:r>
              <a:rPr lang="en-US" b="1" dirty="0">
                <a:cs typeface="Calibri"/>
              </a:rPr>
              <a:t>Contrast enhancement nonspecific</a:t>
            </a:r>
          </a:p>
          <a:p>
            <a:endParaRPr lang="en-US" dirty="0"/>
          </a:p>
        </p:txBody>
      </p:sp>
      <p:sp>
        <p:nvSpPr>
          <p:cNvPr id="12" name="Content Placeholder 11"/>
          <p:cNvSpPr>
            <a:spLocks noGrp="1"/>
          </p:cNvSpPr>
          <p:nvPr>
            <p:ph sz="half" idx="2"/>
          </p:nvPr>
        </p:nvSpPr>
        <p:spPr>
          <a:xfrm>
            <a:off x="5905501" y="876300"/>
            <a:ext cx="5886450" cy="5848350"/>
          </a:xfrm>
        </p:spPr>
        <p:txBody>
          <a:bodyPr>
            <a:normAutofit fontScale="55000" lnSpcReduction="20000"/>
          </a:bodyPr>
          <a:lstStyle/>
          <a:p>
            <a:pPr>
              <a:buNone/>
            </a:pPr>
            <a:r>
              <a:rPr lang="en-US" b="1" dirty="0"/>
              <a:t>Criteria for determining 1</a:t>
            </a:r>
            <a:r>
              <a:rPr lang="en-US" b="1" baseline="30000" dirty="0"/>
              <a:t>st</a:t>
            </a:r>
            <a:r>
              <a:rPr lang="en-US" b="1" dirty="0"/>
              <a:t> progression:</a:t>
            </a:r>
          </a:p>
          <a:p>
            <a:pPr>
              <a:buNone/>
            </a:pPr>
            <a:r>
              <a:rPr lang="en-US" dirty="0"/>
              <a:t>1</a:t>
            </a:r>
            <a:r>
              <a:rPr lang="en-US" baseline="30000" dirty="0"/>
              <a:t>st</a:t>
            </a:r>
            <a:r>
              <a:rPr lang="en-US" dirty="0"/>
              <a:t> 12 weeks:</a:t>
            </a:r>
          </a:p>
          <a:p>
            <a:pPr>
              <a:buNone/>
            </a:pPr>
            <a:r>
              <a:rPr lang="en-US" dirty="0"/>
              <a:t>Enhancement beyond 80% IDL (clinical decline ok)</a:t>
            </a:r>
          </a:p>
          <a:p>
            <a:pPr>
              <a:buNone/>
            </a:pPr>
            <a:r>
              <a:rPr lang="en-US" dirty="0" err="1"/>
              <a:t>Biospy</a:t>
            </a:r>
            <a:r>
              <a:rPr lang="en-US" dirty="0"/>
              <a:t> proven</a:t>
            </a:r>
          </a:p>
          <a:p>
            <a:pPr>
              <a:buNone/>
            </a:pPr>
            <a:endParaRPr lang="en-US" dirty="0"/>
          </a:p>
          <a:p>
            <a:pPr>
              <a:buNone/>
            </a:pPr>
            <a:r>
              <a:rPr lang="en-US" dirty="0"/>
              <a:t>&gt;3months:</a:t>
            </a:r>
          </a:p>
          <a:p>
            <a:pPr>
              <a:buNone/>
            </a:pPr>
            <a:r>
              <a:rPr lang="en-US" dirty="0"/>
              <a:t>New lesion</a:t>
            </a:r>
          </a:p>
          <a:p>
            <a:pPr>
              <a:buNone/>
            </a:pPr>
            <a:r>
              <a:rPr lang="en-US" dirty="0"/>
              <a:t>Increased steroids</a:t>
            </a:r>
          </a:p>
          <a:p>
            <a:pPr>
              <a:buNone/>
            </a:pPr>
            <a:r>
              <a:rPr lang="en-US" dirty="0"/>
              <a:t>25% increase compared to 1</a:t>
            </a:r>
            <a:r>
              <a:rPr lang="en-US" baseline="30000" dirty="0"/>
              <a:t>st</a:t>
            </a:r>
            <a:r>
              <a:rPr lang="en-US" dirty="0"/>
              <a:t> post </a:t>
            </a:r>
            <a:r>
              <a:rPr lang="en-US" dirty="0" err="1"/>
              <a:t>xrt</a:t>
            </a:r>
            <a:r>
              <a:rPr lang="en-US" dirty="0"/>
              <a:t> scan</a:t>
            </a:r>
          </a:p>
          <a:p>
            <a:pPr>
              <a:buNone/>
            </a:pPr>
            <a:r>
              <a:rPr lang="en-US" dirty="0"/>
              <a:t>If on anti-</a:t>
            </a:r>
            <a:r>
              <a:rPr lang="en-US" dirty="0" err="1"/>
              <a:t>angiogenic</a:t>
            </a:r>
            <a:r>
              <a:rPr lang="en-US" dirty="0"/>
              <a:t> therapy: significant increase in T2/Flair can be considered progression especially if on steroids (</a:t>
            </a:r>
            <a:r>
              <a:rPr lang="en-US" dirty="0" err="1"/>
              <a:t>pseudoresponse</a:t>
            </a:r>
            <a:r>
              <a:rPr lang="en-US" dirty="0"/>
              <a:t> with </a:t>
            </a:r>
            <a:r>
              <a:rPr lang="en-US" dirty="0" err="1"/>
              <a:t>avastin</a:t>
            </a:r>
            <a:r>
              <a:rPr lang="en-US" dirty="0"/>
              <a:t>)</a:t>
            </a:r>
          </a:p>
          <a:p>
            <a:pPr>
              <a:buNone/>
            </a:pPr>
            <a:r>
              <a:rPr lang="en-US" dirty="0"/>
              <a:t>Clinical deterioration</a:t>
            </a:r>
          </a:p>
          <a:p>
            <a:pPr>
              <a:buNone/>
            </a:pPr>
            <a:endParaRPr lang="en-US" dirty="0"/>
          </a:p>
          <a:p>
            <a:pPr>
              <a:buNone/>
            </a:pPr>
            <a:r>
              <a:rPr lang="en-US" b="1" dirty="0"/>
              <a:t>clinical response assessment:</a:t>
            </a:r>
          </a:p>
          <a:p>
            <a:pPr>
              <a:buNone/>
            </a:pPr>
            <a:r>
              <a:rPr lang="en-US" dirty="0"/>
              <a:t>CR: no enhancement for 4 weeks, no steroids</a:t>
            </a:r>
          </a:p>
          <a:p>
            <a:pPr>
              <a:buNone/>
            </a:pPr>
            <a:r>
              <a:rPr lang="en-US" dirty="0"/>
              <a:t>PR: 50% decrease</a:t>
            </a:r>
          </a:p>
          <a:p>
            <a:pPr>
              <a:buNone/>
            </a:pPr>
            <a:r>
              <a:rPr lang="en-US" dirty="0"/>
              <a:t>Stable </a:t>
            </a:r>
            <a:r>
              <a:rPr lang="en-US" dirty="0" err="1"/>
              <a:t>disesase</a:t>
            </a:r>
            <a:r>
              <a:rPr lang="en-US" dirty="0"/>
              <a:t>: no CR, PR or progression</a:t>
            </a:r>
          </a:p>
          <a:p>
            <a:pPr>
              <a:buNone/>
            </a:pPr>
            <a:r>
              <a:rPr lang="en-US" dirty="0"/>
              <a:t>Progression: 25% increase, more T2/FLAIR,  clear clinical deterioration</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7F6EEB-49C6-4C0E-A482-7091870D45FD}"/>
              </a:ext>
            </a:extLst>
          </p:cNvPr>
          <p:cNvPicPr>
            <a:picLocks noChangeAspect="1"/>
          </p:cNvPicPr>
          <p:nvPr/>
        </p:nvPicPr>
        <p:blipFill rotWithShape="1">
          <a:blip r:embed="rId2" cstate="print"/>
          <a:srcRect l="14429" t="26667" r="30333" b="29420"/>
          <a:stretch/>
        </p:blipFill>
        <p:spPr>
          <a:xfrm>
            <a:off x="128312" y="556592"/>
            <a:ext cx="11913232" cy="5327373"/>
          </a:xfrm>
          <a:prstGeom prst="rect">
            <a:avLst/>
          </a:prstGeom>
        </p:spPr>
      </p:pic>
      <p:sp>
        <p:nvSpPr>
          <p:cNvPr id="3" name="TextBox 2">
            <a:extLst>
              <a:ext uri="{FF2B5EF4-FFF2-40B4-BE49-F238E27FC236}">
                <a16:creationId xmlns:a16="http://schemas.microsoft.com/office/drawing/2014/main" id="{2C68A8ED-E0A3-48F8-A799-D7D83ABD7DBE}"/>
              </a:ext>
            </a:extLst>
          </p:cNvPr>
          <p:cNvSpPr txBox="1"/>
          <p:nvPr/>
        </p:nvSpPr>
        <p:spPr>
          <a:xfrm>
            <a:off x="387625" y="3488635"/>
            <a:ext cx="1451113" cy="646331"/>
          </a:xfrm>
          <a:prstGeom prst="rect">
            <a:avLst/>
          </a:prstGeom>
          <a:noFill/>
        </p:spPr>
        <p:txBody>
          <a:bodyPr wrap="square" rtlCol="0">
            <a:spAutoFit/>
          </a:bodyPr>
          <a:lstStyle/>
          <a:p>
            <a:r>
              <a:rPr lang="en-US" dirty="0">
                <a:highlight>
                  <a:srgbClr val="FFFF00"/>
                </a:highlight>
              </a:rPr>
              <a:t>65 </a:t>
            </a:r>
            <a:r>
              <a:rPr lang="en-US" dirty="0" err="1">
                <a:highlight>
                  <a:srgbClr val="FFFF00"/>
                </a:highlight>
              </a:rPr>
              <a:t>yo</a:t>
            </a:r>
            <a:r>
              <a:rPr lang="en-US" dirty="0">
                <a:highlight>
                  <a:srgbClr val="FFFF00"/>
                </a:highlight>
              </a:rPr>
              <a:t> subgroup</a:t>
            </a:r>
          </a:p>
        </p:txBody>
      </p:sp>
      <p:sp>
        <p:nvSpPr>
          <p:cNvPr id="4" name="TextBox 3">
            <a:extLst>
              <a:ext uri="{FF2B5EF4-FFF2-40B4-BE49-F238E27FC236}">
                <a16:creationId xmlns:a16="http://schemas.microsoft.com/office/drawing/2014/main" id="{DB3446F5-34BF-4D14-B996-CC5E9AC5B138}"/>
              </a:ext>
            </a:extLst>
          </p:cNvPr>
          <p:cNvSpPr txBox="1"/>
          <p:nvPr/>
        </p:nvSpPr>
        <p:spPr>
          <a:xfrm>
            <a:off x="8458201" y="1838739"/>
            <a:ext cx="2330125" cy="369332"/>
          </a:xfrm>
          <a:prstGeom prst="rect">
            <a:avLst/>
          </a:prstGeom>
          <a:noFill/>
        </p:spPr>
        <p:txBody>
          <a:bodyPr wrap="none" rtlCol="0">
            <a:spAutoFit/>
          </a:bodyPr>
          <a:lstStyle/>
          <a:p>
            <a:r>
              <a:rPr lang="en-US" dirty="0" err="1">
                <a:highlight>
                  <a:srgbClr val="FFFF00"/>
                </a:highlight>
              </a:rPr>
              <a:t>Lomustine</a:t>
            </a:r>
            <a:r>
              <a:rPr lang="en-US" dirty="0">
                <a:highlight>
                  <a:srgbClr val="FFFF00"/>
                </a:highlight>
              </a:rPr>
              <a:t> added 2019</a:t>
            </a:r>
          </a:p>
        </p:txBody>
      </p:sp>
      <p:sp>
        <p:nvSpPr>
          <p:cNvPr id="5" name="TextBox 4">
            <a:extLst>
              <a:ext uri="{FF2B5EF4-FFF2-40B4-BE49-F238E27FC236}">
                <a16:creationId xmlns:a16="http://schemas.microsoft.com/office/drawing/2014/main" id="{134B5D6D-7FF4-4B61-8681-4CEC139860EC}"/>
              </a:ext>
            </a:extLst>
          </p:cNvPr>
          <p:cNvSpPr txBox="1"/>
          <p:nvPr/>
        </p:nvSpPr>
        <p:spPr>
          <a:xfrm>
            <a:off x="8955157" y="1351722"/>
            <a:ext cx="1022396" cy="369332"/>
          </a:xfrm>
          <a:prstGeom prst="rect">
            <a:avLst/>
          </a:prstGeom>
          <a:noFill/>
        </p:spPr>
        <p:txBody>
          <a:bodyPr wrap="none" rtlCol="0">
            <a:spAutoFit/>
          </a:bodyPr>
          <a:lstStyle/>
          <a:p>
            <a:r>
              <a:rPr lang="en-US" dirty="0">
                <a:highlight>
                  <a:srgbClr val="FFFF00"/>
                </a:highlight>
              </a:rPr>
              <a:t>TTF, TMZ</a:t>
            </a:r>
          </a:p>
        </p:txBody>
      </p:sp>
    </p:spTree>
    <p:extLst>
      <p:ext uri="{BB962C8B-B14F-4D97-AF65-F5344CB8AC3E}">
        <p14:creationId xmlns:p14="http://schemas.microsoft.com/office/powerpoint/2010/main" val="8037506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4188" t="28070" r="51732" b="24445"/>
          <a:stretch>
            <a:fillRect/>
          </a:stretch>
        </p:blipFill>
        <p:spPr bwMode="auto">
          <a:xfrm>
            <a:off x="-1" y="1660356"/>
            <a:ext cx="12124831" cy="3673643"/>
          </a:xfrm>
          <a:prstGeom prst="rect">
            <a:avLst/>
          </a:prstGeom>
          <a:noFill/>
          <a:ln w="9525">
            <a:noFill/>
            <a:miter lim="800000"/>
            <a:headEnd/>
            <a:tailEnd/>
          </a:ln>
        </p:spPr>
      </p:pic>
      <p:sp>
        <p:nvSpPr>
          <p:cNvPr id="6" name="Title 5"/>
          <p:cNvSpPr>
            <a:spLocks noGrp="1"/>
          </p:cNvSpPr>
          <p:nvPr>
            <p:ph type="title"/>
          </p:nvPr>
        </p:nvSpPr>
        <p:spPr/>
        <p:txBody>
          <a:bodyPr/>
          <a:lstStyle/>
          <a:p>
            <a:r>
              <a:rPr lang="en-US" dirty="0"/>
              <a:t>RANO</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cstate="print"/>
          <a:srcRect l="10703" t="20000" r="57422" b="5278"/>
          <a:stretch>
            <a:fillRect/>
          </a:stretch>
        </p:blipFill>
        <p:spPr bwMode="auto">
          <a:xfrm>
            <a:off x="232188" y="86065"/>
            <a:ext cx="10148943" cy="669133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952751" y="409575"/>
            <a:ext cx="8963094" cy="6229350"/>
          </a:xfrm>
          <a:prstGeom prst="rect">
            <a:avLst/>
          </a:prstGeom>
          <a:noFill/>
          <a:ln w="9525">
            <a:noFill/>
            <a:miter lim="800000"/>
            <a:headEnd/>
            <a:tailEnd/>
          </a:ln>
        </p:spPr>
      </p:pic>
      <p:sp>
        <p:nvSpPr>
          <p:cNvPr id="4" name="TextBox 3"/>
          <p:cNvSpPr txBox="1"/>
          <p:nvPr/>
        </p:nvSpPr>
        <p:spPr>
          <a:xfrm>
            <a:off x="361951" y="1409700"/>
            <a:ext cx="2343150" cy="923330"/>
          </a:xfrm>
          <a:prstGeom prst="rect">
            <a:avLst/>
          </a:prstGeom>
          <a:noFill/>
        </p:spPr>
        <p:txBody>
          <a:bodyPr wrap="square" rtlCol="0">
            <a:spAutoFit/>
          </a:bodyPr>
          <a:lstStyle/>
          <a:p>
            <a:r>
              <a:rPr lang="en-US" dirty="0" err="1"/>
              <a:t>iRANO</a:t>
            </a:r>
            <a:endParaRPr lang="en-US" dirty="0"/>
          </a:p>
          <a:p>
            <a:r>
              <a:rPr lang="en-US" dirty="0"/>
              <a:t>Okada et al Lancet </a:t>
            </a:r>
            <a:r>
              <a:rPr lang="en-US" dirty="0" err="1"/>
              <a:t>Oncol</a:t>
            </a:r>
            <a:r>
              <a:rPr lang="en-US" dirty="0"/>
              <a:t> 2015</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6" y="365126"/>
            <a:ext cx="11728174" cy="1171574"/>
          </a:xfrm>
        </p:spPr>
        <p:txBody>
          <a:bodyPr>
            <a:normAutofit fontScale="90000"/>
          </a:bodyPr>
          <a:lstStyle/>
          <a:p>
            <a:r>
              <a:rPr lang="en-US" dirty="0"/>
              <a:t>RTOG 0825: RT+ TMZ +/- Avastin </a:t>
            </a:r>
            <a:r>
              <a:rPr lang="en-US" dirty="0">
                <a:highlight>
                  <a:srgbClr val="FFFF00"/>
                </a:highlight>
              </a:rPr>
              <a:t>(ASTRO consensus guidelines)</a:t>
            </a:r>
          </a:p>
        </p:txBody>
      </p:sp>
      <p:sp>
        <p:nvSpPr>
          <p:cNvPr id="3" name="Content Placeholder 2"/>
          <p:cNvSpPr>
            <a:spLocks noGrp="1"/>
          </p:cNvSpPr>
          <p:nvPr>
            <p:ph idx="1"/>
          </p:nvPr>
        </p:nvSpPr>
        <p:spPr>
          <a:xfrm>
            <a:off x="2303464" y="1536700"/>
            <a:ext cx="7386637" cy="4978400"/>
          </a:xfrm>
        </p:spPr>
        <p:txBody>
          <a:bodyPr>
            <a:normAutofit fontScale="92500" lnSpcReduction="20000"/>
          </a:bodyPr>
          <a:lstStyle/>
          <a:p>
            <a:r>
              <a:rPr lang="en-US" dirty="0"/>
              <a:t>GTV1 = T2/FLAIR abnormality including postop enhancement &amp; surgical cavity</a:t>
            </a:r>
          </a:p>
          <a:p>
            <a:r>
              <a:rPr lang="en-US" dirty="0"/>
              <a:t>CTV1=GTV1+2cm </a:t>
            </a:r>
          </a:p>
          <a:p>
            <a:r>
              <a:rPr lang="en-US" dirty="0"/>
              <a:t>PTV1=CTV1+3-5mm = 46Gy</a:t>
            </a:r>
          </a:p>
          <a:p>
            <a:r>
              <a:rPr lang="en-US" dirty="0"/>
              <a:t>GTV2 (boost)=T1 post abnormality including postop cavity</a:t>
            </a:r>
          </a:p>
          <a:p>
            <a:r>
              <a:rPr lang="en-US" dirty="0"/>
              <a:t>CTV2=GTV2+2cm</a:t>
            </a:r>
          </a:p>
          <a:p>
            <a:r>
              <a:rPr lang="en-US" dirty="0"/>
              <a:t>PTV2=CTV2+3-5mm = 60Gy</a:t>
            </a:r>
          </a:p>
          <a:p>
            <a:r>
              <a:rPr lang="en-US" dirty="0"/>
              <a:t>Modify margin to 0.5cm around natural </a:t>
            </a:r>
            <a:r>
              <a:rPr lang="en-US" dirty="0" err="1"/>
              <a:t>bariers</a:t>
            </a:r>
            <a:endParaRPr lang="en-US" dirty="0"/>
          </a:p>
          <a:p>
            <a:r>
              <a:rPr lang="en-US" dirty="0"/>
              <a:t>&gt;95% PTV receiving 100% Rx</a:t>
            </a:r>
          </a:p>
          <a:p>
            <a:r>
              <a:rPr lang="en-US" dirty="0"/>
              <a:t>Inhomogeneity +/-10%</a:t>
            </a:r>
          </a:p>
          <a:p>
            <a:r>
              <a:rPr lang="en-US" dirty="0"/>
              <a:t>Minimal dose 90%</a:t>
            </a:r>
          </a:p>
        </p:txBody>
      </p:sp>
    </p:spTree>
    <p:extLst>
      <p:ext uri="{BB962C8B-B14F-4D97-AF65-F5344CB8AC3E}">
        <p14:creationId xmlns:p14="http://schemas.microsoft.com/office/powerpoint/2010/main" val="3031436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8229600" cy="1143000"/>
          </a:xfrm>
        </p:spPr>
        <p:txBody>
          <a:bodyPr/>
          <a:lstStyle/>
          <a:p>
            <a:r>
              <a:rPr lang="en-US" dirty="0"/>
              <a:t>Doses &amp; Volumes</a:t>
            </a:r>
          </a:p>
        </p:txBody>
      </p:sp>
      <p:graphicFrame>
        <p:nvGraphicFramePr>
          <p:cNvPr id="4" name="Content Placeholder 3"/>
          <p:cNvGraphicFramePr>
            <a:graphicFrameLocks noGrp="1"/>
          </p:cNvGraphicFramePr>
          <p:nvPr>
            <p:ph idx="1"/>
            <p:extLst/>
          </p:nvPr>
        </p:nvGraphicFramePr>
        <p:xfrm>
          <a:off x="2438400" y="1066800"/>
          <a:ext cx="7143750" cy="4083698"/>
        </p:xfrm>
        <a:graphic>
          <a:graphicData uri="http://schemas.openxmlformats.org/drawingml/2006/table">
            <a:tbl>
              <a:tblPr/>
              <a:tblGrid>
                <a:gridCol w="2381250">
                  <a:extLst>
                    <a:ext uri="{9D8B030D-6E8A-4147-A177-3AD203B41FA5}">
                      <a16:colId xmlns:a16="http://schemas.microsoft.com/office/drawing/2014/main" val="20000"/>
                    </a:ext>
                  </a:extLst>
                </a:gridCol>
                <a:gridCol w="2381250">
                  <a:extLst>
                    <a:ext uri="{9D8B030D-6E8A-4147-A177-3AD203B41FA5}">
                      <a16:colId xmlns:a16="http://schemas.microsoft.com/office/drawing/2014/main" val="20001"/>
                    </a:ext>
                  </a:extLst>
                </a:gridCol>
                <a:gridCol w="2381250">
                  <a:extLst>
                    <a:ext uri="{9D8B030D-6E8A-4147-A177-3AD203B41FA5}">
                      <a16:colId xmlns:a16="http://schemas.microsoft.com/office/drawing/2014/main" val="20002"/>
                    </a:ext>
                  </a:extLst>
                </a:gridCol>
              </a:tblGrid>
              <a:tr h="777551">
                <a:tc>
                  <a:txBody>
                    <a:bodyPr/>
                    <a:lstStyle/>
                    <a:p>
                      <a:pPr algn="l" fontAlgn="base"/>
                      <a:r>
                        <a:rPr lang="en-US" b="1" dirty="0">
                          <a:solidFill>
                            <a:srgbClr val="000000"/>
                          </a:solidFill>
                          <a:effectLst/>
                          <a:latin typeface="Source Sans Pro"/>
                        </a:rPr>
                        <a:t>RT Dose</a:t>
                      </a:r>
                    </a:p>
                  </a:txBody>
                  <a:tcPr anchor="ctr">
                    <a:lnL w="9525" cap="flat" cmpd="sng" algn="ctr">
                      <a:solidFill>
                        <a:srgbClr val="626F97"/>
                      </a:solidFill>
                      <a:prstDash val="solid"/>
                      <a:round/>
                      <a:headEnd type="none" w="med" len="med"/>
                      <a:tailEnd type="none" w="med" len="med"/>
                    </a:lnL>
                    <a:lnR w="9525" cap="flat" cmpd="sng" algn="ctr">
                      <a:solidFill>
                        <a:srgbClr val="626F97"/>
                      </a:solidFill>
                      <a:prstDash val="solid"/>
                      <a:round/>
                      <a:headEnd type="none" w="med" len="med"/>
                      <a:tailEnd type="none" w="med" len="med"/>
                    </a:lnR>
                    <a:lnT w="9525" cap="flat" cmpd="sng" algn="ctr">
                      <a:solidFill>
                        <a:srgbClr val="626F97"/>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7B8BBD"/>
                    </a:solidFill>
                  </a:tcPr>
                </a:tc>
                <a:tc>
                  <a:txBody>
                    <a:bodyPr/>
                    <a:lstStyle/>
                    <a:p>
                      <a:pPr algn="l" fontAlgn="base"/>
                      <a:r>
                        <a:rPr lang="en-US" b="1">
                          <a:solidFill>
                            <a:srgbClr val="000000"/>
                          </a:solidFill>
                          <a:effectLst/>
                          <a:latin typeface="Source Sans Pro"/>
                        </a:rPr>
                        <a:t>Block Edge Dosimetry Margin</a:t>
                      </a:r>
                      <a:r>
                        <a:rPr lang="en-US" b="0" i="0" baseline="30000">
                          <a:solidFill>
                            <a:srgbClr val="3D455E"/>
                          </a:solidFill>
                          <a:effectLst/>
                          <a:latin typeface="Source Sans Pro"/>
                        </a:rPr>
                        <a:t>*</a:t>
                      </a:r>
                      <a:endParaRPr lang="en-US" b="1">
                        <a:solidFill>
                          <a:srgbClr val="000000"/>
                        </a:solidFill>
                        <a:effectLst/>
                        <a:latin typeface="Source Sans Pro"/>
                      </a:endParaRPr>
                    </a:p>
                  </a:txBody>
                  <a:tcPr anchor="ctr">
                    <a:lnL w="9525" cap="flat" cmpd="sng" algn="ctr">
                      <a:solidFill>
                        <a:srgbClr val="626F97"/>
                      </a:solidFill>
                      <a:prstDash val="solid"/>
                      <a:round/>
                      <a:headEnd type="none" w="med" len="med"/>
                      <a:tailEnd type="none" w="med" len="med"/>
                    </a:lnL>
                    <a:lnR w="9525" cap="flat" cmpd="sng" algn="ctr">
                      <a:solidFill>
                        <a:srgbClr val="626F97"/>
                      </a:solidFill>
                      <a:prstDash val="solid"/>
                      <a:round/>
                      <a:headEnd type="none" w="med" len="med"/>
                      <a:tailEnd type="none" w="med" len="med"/>
                    </a:lnR>
                    <a:lnT w="9525" cap="flat" cmpd="sng" algn="ctr">
                      <a:solidFill>
                        <a:srgbClr val="626F97"/>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7B8BBD"/>
                    </a:solidFill>
                  </a:tcPr>
                </a:tc>
                <a:tc>
                  <a:txBody>
                    <a:bodyPr/>
                    <a:lstStyle/>
                    <a:p>
                      <a:pPr algn="l" fontAlgn="base"/>
                      <a:r>
                        <a:rPr lang="en-US" b="1">
                          <a:solidFill>
                            <a:srgbClr val="000000"/>
                          </a:solidFill>
                          <a:effectLst/>
                          <a:latin typeface="Source Sans Pro"/>
                        </a:rPr>
                        <a:t>Source for RT Dose</a:t>
                      </a:r>
                    </a:p>
                  </a:txBody>
                  <a:tcPr anchor="ctr">
                    <a:lnL w="9525" cap="flat" cmpd="sng" algn="ctr">
                      <a:solidFill>
                        <a:srgbClr val="626F97"/>
                      </a:solidFill>
                      <a:prstDash val="solid"/>
                      <a:round/>
                      <a:headEnd type="none" w="med" len="med"/>
                      <a:tailEnd type="none" w="med" len="med"/>
                    </a:lnL>
                    <a:lnR w="9525" cap="flat" cmpd="sng" algn="ctr">
                      <a:solidFill>
                        <a:srgbClr val="626F97"/>
                      </a:solidFill>
                      <a:prstDash val="solid"/>
                      <a:round/>
                      <a:headEnd type="none" w="med" len="med"/>
                      <a:tailEnd type="none" w="med" len="med"/>
                    </a:lnR>
                    <a:lnT w="9525" cap="flat" cmpd="sng" algn="ctr">
                      <a:solidFill>
                        <a:srgbClr val="626F97"/>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7B8BBD"/>
                    </a:solidFill>
                  </a:tcPr>
                </a:tc>
                <a:extLst>
                  <a:ext uri="{0D108BD9-81ED-4DB2-BD59-A6C34878D82A}">
                    <a16:rowId xmlns:a16="http://schemas.microsoft.com/office/drawing/2014/main" val="10000"/>
                  </a:ext>
                </a:extLst>
              </a:tr>
              <a:tr h="311020">
                <a:tc>
                  <a:txBody>
                    <a:bodyPr/>
                    <a:lstStyle/>
                    <a:p>
                      <a:pPr algn="l" fontAlgn="base"/>
                      <a:r>
                        <a:rPr lang="en-US" b="0">
                          <a:solidFill>
                            <a:srgbClr val="000000"/>
                          </a:solidFill>
                          <a:effectLst/>
                          <a:latin typeface="Source Sans Pro"/>
                        </a:rPr>
                        <a:t>46 Gy</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a:solidFill>
                            <a:srgbClr val="000000"/>
                          </a:solidFill>
                          <a:effectLst/>
                          <a:latin typeface="Source Sans Pro"/>
                        </a:rPr>
                        <a:t>T2 + 2 cm</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rowSpan="2">
                  <a:txBody>
                    <a:bodyPr/>
                    <a:lstStyle/>
                    <a:p>
                      <a:pPr algn="l" fontAlgn="base"/>
                      <a:r>
                        <a:rPr lang="en-US" b="0">
                          <a:solidFill>
                            <a:srgbClr val="000000"/>
                          </a:solidFill>
                          <a:effectLst/>
                          <a:latin typeface="Source Sans Pro"/>
                        </a:rPr>
                        <a:t>RTOG</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extLst>
                  <a:ext uri="{0D108BD9-81ED-4DB2-BD59-A6C34878D82A}">
                    <a16:rowId xmlns:a16="http://schemas.microsoft.com/office/drawing/2014/main" val="10001"/>
                  </a:ext>
                </a:extLst>
              </a:tr>
              <a:tr h="311020">
                <a:tc>
                  <a:txBody>
                    <a:bodyPr/>
                    <a:lstStyle/>
                    <a:p>
                      <a:pPr algn="l" fontAlgn="base"/>
                      <a:r>
                        <a:rPr lang="en-US" b="0">
                          <a:solidFill>
                            <a:srgbClr val="000000"/>
                          </a:solidFill>
                          <a:effectLst/>
                          <a:latin typeface="Source Sans Pro"/>
                        </a:rPr>
                        <a:t>14 Gy</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a:solidFill>
                            <a:srgbClr val="000000"/>
                          </a:solidFill>
                          <a:effectLst/>
                          <a:latin typeface="Source Sans Pro"/>
                        </a:rPr>
                        <a:t>T1 + 2.5 cm</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vMerge="1">
                  <a:txBody>
                    <a:bodyPr/>
                    <a:lstStyle/>
                    <a:p>
                      <a:endParaRPr lang="en-US"/>
                    </a:p>
                  </a:txBody>
                  <a:tcPr/>
                </a:tc>
                <a:extLst>
                  <a:ext uri="{0D108BD9-81ED-4DB2-BD59-A6C34878D82A}">
                    <a16:rowId xmlns:a16="http://schemas.microsoft.com/office/drawing/2014/main" val="10002"/>
                  </a:ext>
                </a:extLst>
              </a:tr>
              <a:tr h="311020">
                <a:tc>
                  <a:txBody>
                    <a:bodyPr/>
                    <a:lstStyle/>
                    <a:p>
                      <a:pPr algn="l" fontAlgn="base"/>
                      <a:r>
                        <a:rPr lang="en-US" b="0">
                          <a:solidFill>
                            <a:srgbClr val="000000"/>
                          </a:solidFill>
                          <a:effectLst/>
                          <a:latin typeface="Source Sans Pro"/>
                        </a:rPr>
                        <a:t>60 Gy</a:t>
                      </a:r>
                      <a:r>
                        <a:rPr lang="en-US" b="0" i="0" baseline="30000">
                          <a:solidFill>
                            <a:srgbClr val="006BB2"/>
                          </a:solidFill>
                          <a:effectLst/>
                          <a:latin typeface="Source Sans Pro"/>
                        </a:rPr>
                        <a:t>†</a:t>
                      </a:r>
                      <a:endParaRPr lang="en-US" b="0">
                        <a:solidFill>
                          <a:srgbClr val="000000"/>
                        </a:solidFill>
                        <a:effectLst/>
                        <a:latin typeface="Source Sans Pro"/>
                      </a:endParaRP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a:solidFill>
                            <a:srgbClr val="000000"/>
                          </a:solidFill>
                          <a:effectLst/>
                          <a:latin typeface="Source Sans Pro"/>
                        </a:rPr>
                        <a:t>T1 + 2-3 cm</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dirty="0">
                          <a:solidFill>
                            <a:srgbClr val="000000"/>
                          </a:solidFill>
                          <a:effectLst/>
                          <a:latin typeface="Source Sans Pro"/>
                        </a:rPr>
                        <a:t>EORTC</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extLst>
                  <a:ext uri="{0D108BD9-81ED-4DB2-BD59-A6C34878D82A}">
                    <a16:rowId xmlns:a16="http://schemas.microsoft.com/office/drawing/2014/main" val="10003"/>
                  </a:ext>
                </a:extLst>
              </a:tr>
              <a:tr h="311020">
                <a:tc>
                  <a:txBody>
                    <a:bodyPr/>
                    <a:lstStyle/>
                    <a:p>
                      <a:pPr algn="l" fontAlgn="base"/>
                      <a:r>
                        <a:rPr lang="en-US" b="0">
                          <a:solidFill>
                            <a:srgbClr val="000000"/>
                          </a:solidFill>
                          <a:effectLst/>
                          <a:latin typeface="Source Sans Pro"/>
                        </a:rPr>
                        <a:t>50 Gy</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a:solidFill>
                            <a:srgbClr val="000000"/>
                          </a:solidFill>
                          <a:effectLst/>
                          <a:latin typeface="Source Sans Pro"/>
                        </a:rPr>
                        <a:t>T2 + 2 cm</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rowSpan="2">
                  <a:txBody>
                    <a:bodyPr/>
                    <a:lstStyle/>
                    <a:p>
                      <a:pPr algn="l" fontAlgn="base"/>
                      <a:r>
                        <a:rPr lang="en-US" b="0">
                          <a:solidFill>
                            <a:srgbClr val="000000"/>
                          </a:solidFill>
                          <a:effectLst/>
                          <a:latin typeface="Source Sans Pro"/>
                        </a:rPr>
                        <a:t>NCCTG</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extLst>
                  <a:ext uri="{0D108BD9-81ED-4DB2-BD59-A6C34878D82A}">
                    <a16:rowId xmlns:a16="http://schemas.microsoft.com/office/drawing/2014/main" val="10004"/>
                  </a:ext>
                </a:extLst>
              </a:tr>
              <a:tr h="311020">
                <a:tc>
                  <a:txBody>
                    <a:bodyPr/>
                    <a:lstStyle/>
                    <a:p>
                      <a:pPr algn="l" fontAlgn="base"/>
                      <a:r>
                        <a:rPr lang="en-US" b="0">
                          <a:solidFill>
                            <a:srgbClr val="000000"/>
                          </a:solidFill>
                          <a:effectLst/>
                          <a:latin typeface="Source Sans Pro"/>
                        </a:rPr>
                        <a:t>10 Gy</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a:txBody>
                    <a:bodyPr/>
                    <a:lstStyle/>
                    <a:p>
                      <a:pPr algn="l" fontAlgn="base"/>
                      <a:r>
                        <a:rPr lang="en-US" b="0">
                          <a:solidFill>
                            <a:srgbClr val="000000"/>
                          </a:solidFill>
                          <a:effectLst/>
                          <a:latin typeface="Source Sans Pro"/>
                        </a:rPr>
                        <a:t>T1 + 2 cm</a:t>
                      </a: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solidFill>
                      <a:srgbClr val="F2F0E3"/>
                    </a:solidFill>
                  </a:tcPr>
                </a:tc>
                <a:tc vMerge="1">
                  <a:txBody>
                    <a:bodyPr/>
                    <a:lstStyle/>
                    <a:p>
                      <a:endParaRPr lang="en-US"/>
                    </a:p>
                  </a:txBody>
                  <a:tcPr/>
                </a:tc>
                <a:extLst>
                  <a:ext uri="{0D108BD9-81ED-4DB2-BD59-A6C34878D82A}">
                    <a16:rowId xmlns:a16="http://schemas.microsoft.com/office/drawing/2014/main" val="10005"/>
                  </a:ext>
                </a:extLst>
              </a:tr>
              <a:tr h="1477347">
                <a:tc gridSpan="3">
                  <a:txBody>
                    <a:bodyPr/>
                    <a:lstStyle/>
                    <a:p>
                      <a:pPr fontAlgn="base"/>
                      <a:r>
                        <a:rPr lang="en-US" b="0" i="0" dirty="0">
                          <a:solidFill>
                            <a:srgbClr val="666666"/>
                          </a:solidFill>
                          <a:effectLst/>
                          <a:latin typeface="inherit"/>
                        </a:rPr>
                        <a:t/>
                      </a:r>
                      <a:br>
                        <a:rPr lang="en-US" b="0" i="0" dirty="0">
                          <a:solidFill>
                            <a:srgbClr val="666666"/>
                          </a:solidFill>
                          <a:effectLst/>
                          <a:latin typeface="inherit"/>
                        </a:rPr>
                      </a:br>
                      <a:r>
                        <a:rPr lang="en-US" sz="1600" b="0" i="0" dirty="0">
                          <a:solidFill>
                            <a:srgbClr val="666666"/>
                          </a:solidFill>
                          <a:effectLst/>
                          <a:latin typeface="inherit"/>
                        </a:rPr>
                        <a:t>EORTC, European Organization for Research and Treatment of Cancer; </a:t>
                      </a:r>
                      <a:r>
                        <a:rPr lang="en-US" sz="1600" b="0" i="0" dirty="0" err="1">
                          <a:solidFill>
                            <a:srgbClr val="666666"/>
                          </a:solidFill>
                          <a:effectLst/>
                          <a:latin typeface="inherit"/>
                        </a:rPr>
                        <a:t>Gy</a:t>
                      </a:r>
                      <a:r>
                        <a:rPr lang="en-US" sz="1600" b="0" i="0" dirty="0">
                          <a:solidFill>
                            <a:srgbClr val="666666"/>
                          </a:solidFill>
                          <a:effectLst/>
                          <a:latin typeface="inherit"/>
                        </a:rPr>
                        <a:t>, Gray; NCCTG, North Central Cancer Treatment Group; RT, irradiation dose; RTOG, Radiation Therapy Oncology Group; 3D, three-dimensional.</a:t>
                      </a:r>
                      <a:endParaRPr lang="en-US" sz="1600" b="0" dirty="0">
                        <a:solidFill>
                          <a:srgbClr val="666666"/>
                        </a:solidFill>
                        <a:effectLst/>
                        <a:latin typeface="Source Sans Pro"/>
                      </a:endParaRPr>
                    </a:p>
                  </a:txBody>
                  <a:tcPr anchor="ctr">
                    <a:lnL w="9525" cap="flat" cmpd="sng" algn="ctr">
                      <a:solidFill>
                        <a:srgbClr val="C1C0B5"/>
                      </a:solidFill>
                      <a:prstDash val="solid"/>
                      <a:round/>
                      <a:headEnd type="none" w="med" len="med"/>
                      <a:tailEnd type="none" w="med" len="med"/>
                    </a:lnL>
                    <a:lnR w="9525" cap="flat" cmpd="sng" algn="ctr">
                      <a:solidFill>
                        <a:srgbClr val="C1C0B5"/>
                      </a:solidFill>
                      <a:prstDash val="solid"/>
                      <a:round/>
                      <a:headEnd type="none" w="med" len="med"/>
                      <a:tailEnd type="none" w="med" len="med"/>
                    </a:lnR>
                    <a:lnT w="9525" cap="flat" cmpd="sng" algn="ctr">
                      <a:solidFill>
                        <a:srgbClr val="C1C0B5"/>
                      </a:solidFill>
                      <a:prstDash val="solid"/>
                      <a:round/>
                      <a:headEnd type="none" w="med" len="med"/>
                      <a:tailEnd type="none" w="med" len="med"/>
                    </a:lnT>
                    <a:lnB w="9525" cap="flat" cmpd="sng" algn="ctr">
                      <a:solidFill>
                        <a:srgbClr val="C1C0B5"/>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2438401" y="5334001"/>
            <a:ext cx="4105291" cy="1200329"/>
          </a:xfrm>
          <a:prstGeom prst="rect">
            <a:avLst/>
          </a:prstGeom>
          <a:noFill/>
        </p:spPr>
        <p:txBody>
          <a:bodyPr wrap="none" rtlCol="0">
            <a:spAutoFit/>
          </a:bodyPr>
          <a:lstStyle/>
          <a:p>
            <a:r>
              <a:rPr lang="en-US" dirty="0"/>
              <a:t>GTV = resection cavity + residual tumor</a:t>
            </a:r>
          </a:p>
          <a:p>
            <a:r>
              <a:rPr lang="en-US" dirty="0"/>
              <a:t>CTV = GTV + 2 cm</a:t>
            </a:r>
          </a:p>
          <a:p>
            <a:r>
              <a:rPr lang="en-US" dirty="0"/>
              <a:t>PTV 50 </a:t>
            </a:r>
            <a:r>
              <a:rPr lang="en-US" dirty="0" err="1"/>
              <a:t>Gy</a:t>
            </a:r>
            <a:r>
              <a:rPr lang="en-US" dirty="0"/>
              <a:t> (25 x 2 </a:t>
            </a:r>
            <a:r>
              <a:rPr lang="en-US" dirty="0" err="1"/>
              <a:t>Gy</a:t>
            </a:r>
            <a:r>
              <a:rPr lang="en-US" dirty="0"/>
              <a:t>) = CTV + 0.5 cm</a:t>
            </a:r>
          </a:p>
          <a:p>
            <a:r>
              <a:rPr lang="en-US" dirty="0"/>
              <a:t>PTV 10 </a:t>
            </a:r>
            <a:r>
              <a:rPr lang="en-US" dirty="0" err="1"/>
              <a:t>Gy</a:t>
            </a:r>
            <a:r>
              <a:rPr lang="en-US" dirty="0"/>
              <a:t> boost (5 x 2 </a:t>
            </a:r>
            <a:r>
              <a:rPr lang="en-US" dirty="0" err="1"/>
              <a:t>Gy</a:t>
            </a:r>
            <a:r>
              <a:rPr lang="en-US" dirty="0"/>
              <a:t>) = GTV + 0.5 cm</a:t>
            </a:r>
          </a:p>
        </p:txBody>
      </p:sp>
      <p:sp>
        <p:nvSpPr>
          <p:cNvPr id="6" name="TextBox 5"/>
          <p:cNvSpPr txBox="1"/>
          <p:nvPr/>
        </p:nvSpPr>
        <p:spPr>
          <a:xfrm>
            <a:off x="7162800" y="5410200"/>
            <a:ext cx="2514600" cy="923330"/>
          </a:xfrm>
          <a:prstGeom prst="rect">
            <a:avLst/>
          </a:prstGeom>
          <a:noFill/>
        </p:spPr>
        <p:txBody>
          <a:bodyPr wrap="square" rtlCol="0">
            <a:spAutoFit/>
          </a:bodyPr>
          <a:lstStyle/>
          <a:p>
            <a:r>
              <a:rPr lang="en-US" b="1" dirty="0"/>
              <a:t>MDACC Method: 1981 – at least 2007</a:t>
            </a:r>
          </a:p>
          <a:p>
            <a:r>
              <a:rPr lang="en-US" b="1" dirty="0"/>
              <a:t>Per Chang 2007 IJROBP</a:t>
            </a:r>
          </a:p>
        </p:txBody>
      </p:sp>
      <p:sp>
        <p:nvSpPr>
          <p:cNvPr id="7" name="Rectangle 6"/>
          <p:cNvSpPr/>
          <p:nvPr/>
        </p:nvSpPr>
        <p:spPr>
          <a:xfrm>
            <a:off x="2286000" y="5334000"/>
            <a:ext cx="73914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0FBE54-DD43-446C-AEFA-F8CA4EFF58BA}"/>
              </a:ext>
            </a:extLst>
          </p:cNvPr>
          <p:cNvSpPr txBox="1"/>
          <p:nvPr/>
        </p:nvSpPr>
        <p:spPr>
          <a:xfrm>
            <a:off x="9582150" y="2592751"/>
            <a:ext cx="1806905" cy="369332"/>
          </a:xfrm>
          <a:prstGeom prst="rect">
            <a:avLst/>
          </a:prstGeom>
          <a:noFill/>
        </p:spPr>
        <p:txBody>
          <a:bodyPr wrap="none" rtlCol="0">
            <a:spAutoFit/>
          </a:bodyPr>
          <a:lstStyle/>
          <a:p>
            <a:r>
              <a:rPr lang="en-US" dirty="0">
                <a:highlight>
                  <a:srgbClr val="FFFF00"/>
                </a:highlight>
              </a:rPr>
              <a:t>ESTRO consensus</a:t>
            </a:r>
          </a:p>
        </p:txBody>
      </p:sp>
    </p:spTree>
    <p:extLst>
      <p:ext uri="{BB962C8B-B14F-4D97-AF65-F5344CB8AC3E}">
        <p14:creationId xmlns:p14="http://schemas.microsoft.com/office/powerpoint/2010/main" val="2248379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a:t>In pictures</a:t>
            </a:r>
          </a:p>
        </p:txBody>
      </p:sp>
      <p:sp>
        <p:nvSpPr>
          <p:cNvPr id="35843" name="Rectangle 3"/>
          <p:cNvSpPr>
            <a:spLocks noGrp="1" noChangeArrowheads="1"/>
          </p:cNvSpPr>
          <p:nvPr>
            <p:ph idx="1"/>
          </p:nvPr>
        </p:nvSpPr>
        <p:spPr/>
        <p:txBody>
          <a:bodyPr/>
          <a:lstStyle/>
          <a:p>
            <a:pPr eaLnBrk="1" hangingPunct="1"/>
            <a:endParaRPr lang="en-US"/>
          </a:p>
        </p:txBody>
      </p:sp>
      <p:pic>
        <p:nvPicPr>
          <p:cNvPr id="358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69675" b="20833"/>
          <a:stretch>
            <a:fillRect/>
          </a:stretch>
        </p:blipFill>
        <p:spPr bwMode="auto">
          <a:xfrm>
            <a:off x="2286000" y="2133601"/>
            <a:ext cx="3657600"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r="63432" b="18610"/>
          <a:stretch>
            <a:fillRect/>
          </a:stretch>
        </p:blipFill>
        <p:spPr bwMode="auto">
          <a:xfrm>
            <a:off x="6096000" y="2133600"/>
            <a:ext cx="34290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6"/>
          <p:cNvSpPr>
            <a:spLocks noChangeArrowheads="1"/>
          </p:cNvSpPr>
          <p:nvPr/>
        </p:nvSpPr>
        <p:spPr bwMode="auto">
          <a:xfrm>
            <a:off x="3048000" y="5257801"/>
            <a:ext cx="8077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pPr>
            <a:r>
              <a:rPr lang="en-US" sz="3200" dirty="0"/>
              <a:t>MDACC			    			RTOG</a:t>
            </a:r>
          </a:p>
        </p:txBody>
      </p:sp>
    </p:spTree>
    <p:extLst>
      <p:ext uri="{BB962C8B-B14F-4D97-AF65-F5344CB8AC3E}">
        <p14:creationId xmlns:p14="http://schemas.microsoft.com/office/powerpoint/2010/main" val="2643493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8E599-AA02-4463-8EF5-FA9E7E05065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B4E09A9-9D66-4BF9-A82F-1E91661A09E7}"/>
              </a:ext>
            </a:extLst>
          </p:cNvPr>
          <p:cNvPicPr>
            <a:picLocks noChangeAspect="1"/>
          </p:cNvPicPr>
          <p:nvPr/>
        </p:nvPicPr>
        <p:blipFill>
          <a:blip r:embed="rId2" cstate="print"/>
          <a:stretch>
            <a:fillRect/>
          </a:stretch>
        </p:blipFill>
        <p:spPr>
          <a:xfrm>
            <a:off x="2460226" y="2884304"/>
            <a:ext cx="7091279" cy="3914062"/>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092807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0690" t="20230" r="50776" b="12644"/>
          <a:stretch>
            <a:fillRect/>
          </a:stretch>
        </p:blipFill>
        <p:spPr bwMode="auto">
          <a:xfrm>
            <a:off x="483476" y="378372"/>
            <a:ext cx="11584417" cy="5675587"/>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21466" t="12260" r="52500" b="46054"/>
          <a:stretch>
            <a:fillRect/>
          </a:stretch>
        </p:blipFill>
        <p:spPr bwMode="auto">
          <a:xfrm>
            <a:off x="1450428" y="1166648"/>
            <a:ext cx="9522372" cy="4288221"/>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 paper: #804</a:t>
            </a: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371600"/>
            <a:ext cx="741045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25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74ACF-8684-41FA-9A80-6AB325B2FA46}"/>
              </a:ext>
            </a:extLst>
          </p:cNvPr>
          <p:cNvPicPr>
            <a:picLocks noChangeAspect="1"/>
          </p:cNvPicPr>
          <p:nvPr/>
        </p:nvPicPr>
        <p:blipFill rotWithShape="1">
          <a:blip r:embed="rId2" cstate="print"/>
          <a:srcRect l="14511" t="26811" r="30083" b="24927"/>
          <a:stretch/>
        </p:blipFill>
        <p:spPr>
          <a:xfrm>
            <a:off x="367746" y="427381"/>
            <a:ext cx="11643883" cy="5705062"/>
          </a:xfrm>
          <a:prstGeom prst="rect">
            <a:avLst/>
          </a:prstGeom>
        </p:spPr>
      </p:pic>
      <p:sp>
        <p:nvSpPr>
          <p:cNvPr id="3" name="Oval 2"/>
          <p:cNvSpPr/>
          <p:nvPr/>
        </p:nvSpPr>
        <p:spPr>
          <a:xfrm>
            <a:off x="3640974" y="1521235"/>
            <a:ext cx="5802283" cy="7148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635432" y="3859882"/>
            <a:ext cx="5802283" cy="7148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5723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327A-9B1D-4653-AAF7-12C04BB4AA25}"/>
              </a:ext>
            </a:extLst>
          </p:cNvPr>
          <p:cNvSpPr>
            <a:spLocks noGrp="1"/>
          </p:cNvSpPr>
          <p:nvPr>
            <p:ph type="title"/>
          </p:nvPr>
        </p:nvSpPr>
        <p:spPr/>
        <p:txBody>
          <a:bodyPr/>
          <a:lstStyle/>
          <a:p>
            <a:r>
              <a:rPr lang="en-US" dirty="0"/>
              <a:t>Organs at risk</a:t>
            </a:r>
          </a:p>
        </p:txBody>
      </p:sp>
      <p:sp>
        <p:nvSpPr>
          <p:cNvPr id="3" name="Content Placeholder 2">
            <a:extLst>
              <a:ext uri="{FF2B5EF4-FFF2-40B4-BE49-F238E27FC236}">
                <a16:creationId xmlns:a16="http://schemas.microsoft.com/office/drawing/2014/main" id="{6BE4EDB0-F8B7-4DD8-9ADA-3676863DA3FF}"/>
              </a:ext>
            </a:extLst>
          </p:cNvPr>
          <p:cNvSpPr>
            <a:spLocks noGrp="1"/>
          </p:cNvSpPr>
          <p:nvPr>
            <p:ph idx="1"/>
          </p:nvPr>
        </p:nvSpPr>
        <p:spPr/>
        <p:txBody>
          <a:bodyPr>
            <a:normAutofit fontScale="92500" lnSpcReduction="20000"/>
          </a:bodyPr>
          <a:lstStyle/>
          <a:p>
            <a:r>
              <a:rPr lang="en-US" dirty="0"/>
              <a:t>Critical:</a:t>
            </a:r>
          </a:p>
          <a:p>
            <a:pPr lvl="1"/>
            <a:r>
              <a:rPr lang="en-US" dirty="0"/>
              <a:t>Spinal cord &lt; 45 </a:t>
            </a:r>
            <a:r>
              <a:rPr lang="en-US" dirty="0" err="1"/>
              <a:t>Gy</a:t>
            </a:r>
            <a:endParaRPr lang="en-US" dirty="0"/>
          </a:p>
          <a:p>
            <a:pPr lvl="1"/>
            <a:r>
              <a:rPr lang="en-US" dirty="0"/>
              <a:t>Optic nerves, chiasm:	max &lt; 54 </a:t>
            </a:r>
            <a:r>
              <a:rPr lang="en-US" dirty="0" err="1"/>
              <a:t>Gy</a:t>
            </a:r>
            <a:endParaRPr lang="en-US" dirty="0"/>
          </a:p>
          <a:p>
            <a:pPr lvl="1"/>
            <a:r>
              <a:rPr lang="en-US" dirty="0"/>
              <a:t>Brainstem: max &lt; 54 </a:t>
            </a:r>
            <a:r>
              <a:rPr lang="en-US" dirty="0" err="1"/>
              <a:t>Gy</a:t>
            </a:r>
            <a:endParaRPr lang="en-US" dirty="0"/>
          </a:p>
          <a:p>
            <a:pPr lvl="1"/>
            <a:r>
              <a:rPr lang="en-US" dirty="0"/>
              <a:t>Eye &lt; 40 </a:t>
            </a:r>
            <a:r>
              <a:rPr lang="en-US" dirty="0" err="1"/>
              <a:t>Gy</a:t>
            </a:r>
            <a:endParaRPr lang="en-US" dirty="0"/>
          </a:p>
          <a:p>
            <a:pPr lvl="1"/>
            <a:r>
              <a:rPr lang="en-US" dirty="0"/>
              <a:t>Retina max &lt; 45</a:t>
            </a:r>
          </a:p>
          <a:p>
            <a:r>
              <a:rPr lang="en-US" dirty="0"/>
              <a:t>Important;</a:t>
            </a:r>
          </a:p>
          <a:p>
            <a:pPr lvl="1"/>
            <a:r>
              <a:rPr lang="en-US" dirty="0"/>
              <a:t>Brain</a:t>
            </a:r>
          </a:p>
          <a:p>
            <a:pPr lvl="1"/>
            <a:r>
              <a:rPr lang="en-US" dirty="0"/>
              <a:t>Cochlea mean &lt; 45</a:t>
            </a:r>
          </a:p>
          <a:p>
            <a:pPr lvl="1"/>
            <a:r>
              <a:rPr lang="en-US" dirty="0"/>
              <a:t>Lacrimal gland: mean &lt; 26</a:t>
            </a:r>
          </a:p>
          <a:p>
            <a:pPr lvl="1"/>
            <a:r>
              <a:rPr lang="en-US" dirty="0"/>
              <a:t>Parotid: mean&lt; 10</a:t>
            </a:r>
          </a:p>
          <a:p>
            <a:pPr lvl="1"/>
            <a:r>
              <a:rPr lang="en-US" dirty="0"/>
              <a:t>Hippocampus</a:t>
            </a:r>
          </a:p>
          <a:p>
            <a:pPr lvl="1"/>
            <a:r>
              <a:rPr lang="en-US" dirty="0"/>
              <a:t>Pituitary: mean &lt; 36</a:t>
            </a:r>
          </a:p>
        </p:txBody>
      </p:sp>
    </p:spTree>
    <p:extLst>
      <p:ext uri="{BB962C8B-B14F-4D97-AF65-F5344CB8AC3E}">
        <p14:creationId xmlns:p14="http://schemas.microsoft.com/office/powerpoint/2010/main" val="2144609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5CD2-7D1C-443D-B56D-51FB9BDEA478}"/>
              </a:ext>
            </a:extLst>
          </p:cNvPr>
          <p:cNvSpPr>
            <a:spLocks noGrp="1"/>
          </p:cNvSpPr>
          <p:nvPr>
            <p:ph type="title"/>
          </p:nvPr>
        </p:nvSpPr>
        <p:spPr/>
        <p:txBody>
          <a:bodyPr/>
          <a:lstStyle/>
          <a:p>
            <a:r>
              <a:rPr lang="en-US" dirty="0"/>
              <a:t>Skin sparing VMAT (</a:t>
            </a:r>
            <a:r>
              <a:rPr lang="en-US" dirty="0" err="1"/>
              <a:t>Soltys</a:t>
            </a:r>
            <a:r>
              <a:rPr lang="en-US" dirty="0"/>
              <a:t>):</a:t>
            </a:r>
          </a:p>
        </p:txBody>
      </p:sp>
      <p:sp>
        <p:nvSpPr>
          <p:cNvPr id="3" name="Content Placeholder 2">
            <a:extLst>
              <a:ext uri="{FF2B5EF4-FFF2-40B4-BE49-F238E27FC236}">
                <a16:creationId xmlns:a16="http://schemas.microsoft.com/office/drawing/2014/main" id="{BA9A0C5B-9B11-4656-81F5-0ABCC9F133D7}"/>
              </a:ext>
            </a:extLst>
          </p:cNvPr>
          <p:cNvSpPr>
            <a:spLocks noGrp="1"/>
          </p:cNvSpPr>
          <p:nvPr>
            <p:ph idx="1"/>
          </p:nvPr>
        </p:nvSpPr>
        <p:spPr/>
        <p:txBody>
          <a:bodyPr/>
          <a:lstStyle/>
          <a:p>
            <a:r>
              <a:rPr lang="en-US" dirty="0"/>
              <a:t>Skin = body – 4mm</a:t>
            </a:r>
          </a:p>
          <a:p>
            <a:r>
              <a:rPr lang="en-US" dirty="0"/>
              <a:t>Max &lt; 40 </a:t>
            </a:r>
            <a:r>
              <a:rPr lang="en-US" dirty="0" err="1"/>
              <a:t>Gy</a:t>
            </a:r>
            <a:endParaRPr lang="en-US" dirty="0"/>
          </a:p>
        </p:txBody>
      </p:sp>
    </p:spTree>
    <p:extLst>
      <p:ext uri="{BB962C8B-B14F-4D97-AF65-F5344CB8AC3E}">
        <p14:creationId xmlns:p14="http://schemas.microsoft.com/office/powerpoint/2010/main" val="274229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57420"/>
          </a:xfrm>
        </p:spPr>
        <p:txBody>
          <a:bodyPr/>
          <a:lstStyle/>
          <a:p>
            <a:r>
              <a:rPr lang="en-US" dirty="0"/>
              <a:t>Hippocampal Atlas (RTOG 0933)</a:t>
            </a:r>
          </a:p>
        </p:txBody>
      </p:sp>
      <p:grpSp>
        <p:nvGrpSpPr>
          <p:cNvPr id="3" name="Group 2"/>
          <p:cNvGrpSpPr/>
          <p:nvPr/>
        </p:nvGrpSpPr>
        <p:grpSpPr>
          <a:xfrm>
            <a:off x="2083526" y="1011981"/>
            <a:ext cx="7696200" cy="5638800"/>
            <a:chOff x="2057400" y="1143000"/>
            <a:chExt cx="7696200" cy="5638800"/>
          </a:xfrm>
        </p:grpSpPr>
        <p:grpSp>
          <p:nvGrpSpPr>
            <p:cNvPr id="4" name="Group 3"/>
            <p:cNvGrpSpPr>
              <a:grpSpLocks noChangeAspect="1"/>
            </p:cNvGrpSpPr>
            <p:nvPr/>
          </p:nvGrpSpPr>
          <p:grpSpPr>
            <a:xfrm>
              <a:off x="7459020" y="4038600"/>
              <a:ext cx="2294580" cy="2743200"/>
              <a:chOff x="5105400" y="1524000"/>
              <a:chExt cx="2971800" cy="3552825"/>
            </a:xfrm>
          </p:grpSpPr>
          <p:pic>
            <p:nvPicPr>
              <p:cNvPr id="5" name="Picture 10" descr="HCguidelines38"/>
              <p:cNvPicPr>
                <a:picLocks noChangeAspect="1"/>
              </p:cNvPicPr>
              <p:nvPr/>
            </p:nvPicPr>
            <p:blipFill>
              <a:blip r:embed="rId3" cstate="print">
                <a:extLst>
                  <a:ext uri="{28A0092B-C50C-407E-A947-70E740481C1C}">
                    <a14:useLocalDpi xmlns:a14="http://schemas.microsoft.com/office/drawing/2010/main" val="0"/>
                  </a:ext>
                </a:extLst>
              </a:blip>
              <a:srcRect l="46416" t="17778" r="12367" b="21111"/>
              <a:stretch>
                <a:fillRect/>
              </a:stretch>
            </p:blipFill>
            <p:spPr bwMode="auto">
              <a:xfrm>
                <a:off x="5105400" y="1524000"/>
                <a:ext cx="29718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3"/>
              <p:cNvSpPr txBox="1">
                <a:spLocks noChangeArrowheads="1"/>
              </p:cNvSpPr>
              <p:nvPr/>
            </p:nvSpPr>
            <p:spPr bwMode="auto">
              <a:xfrm>
                <a:off x="5562600" y="4187825"/>
                <a:ext cx="2133600" cy="39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n-US" sz="1400" dirty="0" err="1">
                    <a:solidFill>
                      <a:srgbClr val="FFFF00"/>
                    </a:solidFill>
                  </a:rPr>
                  <a:t>Splenium</a:t>
                </a:r>
                <a:endParaRPr lang="en-US" altLang="en-US" sz="1400" dirty="0">
                  <a:solidFill>
                    <a:srgbClr val="FFFF00"/>
                  </a:solidFill>
                </a:endParaRPr>
              </a:p>
            </p:txBody>
          </p:sp>
          <p:cxnSp>
            <p:nvCxnSpPr>
              <p:cNvPr id="7" name="Straight Arrow Connector 14"/>
              <p:cNvCxnSpPr>
                <a:cxnSpLocks noChangeShapeType="1"/>
              </p:cNvCxnSpPr>
              <p:nvPr/>
            </p:nvCxnSpPr>
            <p:spPr bwMode="auto">
              <a:xfrm rot="16200000" flipV="1">
                <a:off x="6267450" y="3981450"/>
                <a:ext cx="381000" cy="381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nvGrpSpPr>
            <p:cNvPr id="8" name="Group 7"/>
            <p:cNvGrpSpPr>
              <a:grpSpLocks noChangeAspect="1"/>
            </p:cNvGrpSpPr>
            <p:nvPr/>
          </p:nvGrpSpPr>
          <p:grpSpPr>
            <a:xfrm>
              <a:off x="4810328" y="4029891"/>
              <a:ext cx="2276272" cy="2743200"/>
              <a:chOff x="5105400" y="1512630"/>
              <a:chExt cx="2971800" cy="3581400"/>
            </a:xfrm>
          </p:grpSpPr>
          <p:pic>
            <p:nvPicPr>
              <p:cNvPr id="9" name="Picture 10" descr="HCguidelines32"/>
              <p:cNvPicPr>
                <a:picLocks noChangeAspect="1"/>
              </p:cNvPicPr>
              <p:nvPr/>
            </p:nvPicPr>
            <p:blipFill>
              <a:blip r:embed="rId4" cstate="print">
                <a:extLst>
                  <a:ext uri="{28A0092B-C50C-407E-A947-70E740481C1C}">
                    <a14:useLocalDpi xmlns:a14="http://schemas.microsoft.com/office/drawing/2010/main" val="0"/>
                  </a:ext>
                </a:extLst>
              </a:blip>
              <a:srcRect l="46416" t="17778" r="12367" b="21111"/>
              <a:stretch>
                <a:fillRect/>
              </a:stretch>
            </p:blipFill>
            <p:spPr bwMode="auto">
              <a:xfrm>
                <a:off x="5105400" y="1512630"/>
                <a:ext cx="2971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p:cNvSpPr txBox="1">
                <a:spLocks noChangeArrowheads="1"/>
              </p:cNvSpPr>
              <p:nvPr/>
            </p:nvSpPr>
            <p:spPr bwMode="auto">
              <a:xfrm>
                <a:off x="5257800" y="4114801"/>
                <a:ext cx="1524000" cy="96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FFFF00"/>
                    </a:solidFill>
                  </a:rPr>
                  <a:t>Atrium of the lateral ventricle</a:t>
                </a:r>
              </a:p>
            </p:txBody>
          </p:sp>
          <p:cxnSp>
            <p:nvCxnSpPr>
              <p:cNvPr id="11" name="Straight Arrow Connector 16"/>
              <p:cNvCxnSpPr>
                <a:cxnSpLocks noChangeShapeType="1"/>
              </p:cNvCxnSpPr>
              <p:nvPr/>
            </p:nvCxnSpPr>
            <p:spPr bwMode="auto">
              <a:xfrm rot="5400000" flipH="1" flipV="1">
                <a:off x="5848350" y="4057650"/>
                <a:ext cx="228600" cy="381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sp>
            <p:nvSpPr>
              <p:cNvPr id="12" name="TextBox 18"/>
              <p:cNvSpPr txBox="1">
                <a:spLocks noChangeArrowheads="1"/>
              </p:cNvSpPr>
              <p:nvPr/>
            </p:nvSpPr>
            <p:spPr bwMode="auto">
              <a:xfrm>
                <a:off x="5562600" y="2971800"/>
                <a:ext cx="1988435" cy="68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FFFF00"/>
                    </a:solidFill>
                  </a:rPr>
                  <a:t>Hippocampal tail</a:t>
                </a:r>
              </a:p>
            </p:txBody>
          </p:sp>
          <p:cxnSp>
            <p:nvCxnSpPr>
              <p:cNvPr id="13" name="Straight Arrow Connector 19"/>
              <p:cNvCxnSpPr>
                <a:cxnSpLocks noChangeShapeType="1"/>
              </p:cNvCxnSpPr>
              <p:nvPr/>
            </p:nvCxnSpPr>
            <p:spPr bwMode="auto">
              <a:xfrm rot="5400000">
                <a:off x="5981700" y="3390900"/>
                <a:ext cx="381000" cy="1524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nvGrpSpPr>
            <p:cNvPr id="19" name="Group 18"/>
            <p:cNvGrpSpPr>
              <a:grpSpLocks noChangeAspect="1"/>
            </p:cNvGrpSpPr>
            <p:nvPr/>
          </p:nvGrpSpPr>
          <p:grpSpPr>
            <a:xfrm>
              <a:off x="2057400" y="4038600"/>
              <a:ext cx="2278704" cy="2743200"/>
              <a:chOff x="990600" y="1524000"/>
              <a:chExt cx="2974975" cy="3581400"/>
            </a:xfrm>
          </p:grpSpPr>
          <p:pic>
            <p:nvPicPr>
              <p:cNvPr id="14" name="Picture 8" descr="HCguidelines23"/>
              <p:cNvPicPr>
                <a:picLocks noChangeAspect="1"/>
              </p:cNvPicPr>
              <p:nvPr/>
            </p:nvPicPr>
            <p:blipFill>
              <a:blip r:embed="rId5" cstate="print">
                <a:extLst>
                  <a:ext uri="{28A0092B-C50C-407E-A947-70E740481C1C}">
                    <a14:useLocalDpi xmlns:a14="http://schemas.microsoft.com/office/drawing/2010/main" val="0"/>
                  </a:ext>
                </a:extLst>
              </a:blip>
              <a:srcRect l="47311" t="11111" r="8783" b="23334"/>
              <a:stretch>
                <a:fillRect/>
              </a:stretch>
            </p:blipFill>
            <p:spPr bwMode="auto">
              <a:xfrm>
                <a:off x="990600" y="1524000"/>
                <a:ext cx="29749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p:cNvSpPr txBox="1">
                <a:spLocks noChangeArrowheads="1"/>
              </p:cNvSpPr>
              <p:nvPr/>
            </p:nvSpPr>
            <p:spPr bwMode="auto">
              <a:xfrm>
                <a:off x="1371600" y="3883025"/>
                <a:ext cx="2133600" cy="68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a:solidFill>
                      <a:srgbClr val="FFFF00"/>
                    </a:solidFill>
                  </a:rPr>
                  <a:t>Quadrageminal cistern</a:t>
                </a:r>
              </a:p>
            </p:txBody>
          </p:sp>
          <p:cxnSp>
            <p:nvCxnSpPr>
              <p:cNvPr id="16" name="Straight Arrow Connector 12"/>
              <p:cNvCxnSpPr>
                <a:cxnSpLocks noChangeShapeType="1"/>
              </p:cNvCxnSpPr>
              <p:nvPr/>
            </p:nvCxnSpPr>
            <p:spPr bwMode="auto">
              <a:xfrm rot="16200000" flipV="1">
                <a:off x="2038350" y="3749675"/>
                <a:ext cx="381000" cy="381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sp>
            <p:nvSpPr>
              <p:cNvPr id="17" name="TextBox 12"/>
              <p:cNvSpPr txBox="1">
                <a:spLocks noChangeArrowheads="1"/>
              </p:cNvSpPr>
              <p:nvPr/>
            </p:nvSpPr>
            <p:spPr bwMode="auto">
              <a:xfrm>
                <a:off x="990600" y="2220383"/>
                <a:ext cx="1866900" cy="96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FFFF00"/>
                    </a:solidFill>
                  </a:rPr>
                  <a:t>Temporal horn of the lateral ventricle</a:t>
                </a:r>
              </a:p>
            </p:txBody>
          </p:sp>
          <p:cxnSp>
            <p:nvCxnSpPr>
              <p:cNvPr id="18" name="Straight Arrow Connector 13"/>
              <p:cNvCxnSpPr>
                <a:cxnSpLocks noChangeShapeType="1"/>
              </p:cNvCxnSpPr>
              <p:nvPr/>
            </p:nvCxnSpPr>
            <p:spPr bwMode="auto">
              <a:xfrm rot="16200000" flipH="1">
                <a:off x="1657350" y="3295650"/>
                <a:ext cx="228600" cy="381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nvGrpSpPr>
            <p:cNvPr id="20" name="Group 19"/>
            <p:cNvGrpSpPr>
              <a:grpSpLocks noChangeAspect="1"/>
            </p:cNvGrpSpPr>
            <p:nvPr/>
          </p:nvGrpSpPr>
          <p:grpSpPr>
            <a:xfrm>
              <a:off x="2057401" y="1154650"/>
              <a:ext cx="2338785" cy="2743200"/>
              <a:chOff x="5105400" y="1524000"/>
              <a:chExt cx="3048000" cy="3575050"/>
            </a:xfrm>
          </p:grpSpPr>
          <p:pic>
            <p:nvPicPr>
              <p:cNvPr id="21" name="Picture 9" descr="HCguidelines2"/>
              <p:cNvPicPr>
                <a:picLocks noChangeAspect="1"/>
              </p:cNvPicPr>
              <p:nvPr/>
            </p:nvPicPr>
            <p:blipFill>
              <a:blip r:embed="rId6" cstate="print">
                <a:extLst>
                  <a:ext uri="{28A0092B-C50C-407E-A947-70E740481C1C}">
                    <a14:useLocalDpi xmlns:a14="http://schemas.microsoft.com/office/drawing/2010/main" val="0"/>
                  </a:ext>
                </a:extLst>
              </a:blip>
              <a:srcRect l="47311" t="11111" r="8783" b="23334"/>
              <a:stretch>
                <a:fillRect/>
              </a:stretch>
            </p:blipFill>
            <p:spPr bwMode="auto">
              <a:xfrm>
                <a:off x="5105400" y="1524000"/>
                <a:ext cx="2968625"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8"/>
              <p:cNvSpPr txBox="1">
                <a:spLocks noChangeArrowheads="1"/>
              </p:cNvSpPr>
              <p:nvPr/>
            </p:nvSpPr>
            <p:spPr bwMode="auto">
              <a:xfrm>
                <a:off x="6705600" y="2093841"/>
                <a:ext cx="1447800" cy="68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FFFF00"/>
                    </a:solidFill>
                  </a:rPr>
                  <a:t>Temporal Horn</a:t>
                </a:r>
              </a:p>
            </p:txBody>
          </p:sp>
          <p:cxnSp>
            <p:nvCxnSpPr>
              <p:cNvPr id="23" name="Straight Arrow Connector 10"/>
              <p:cNvCxnSpPr>
                <a:cxnSpLocks noChangeShapeType="1"/>
              </p:cNvCxnSpPr>
              <p:nvPr/>
            </p:nvCxnSpPr>
            <p:spPr bwMode="auto">
              <a:xfrm rot="5400000">
                <a:off x="7123113" y="2857500"/>
                <a:ext cx="306388" cy="77787"/>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nvGrpSpPr>
            <p:cNvPr id="24" name="Group 23"/>
            <p:cNvGrpSpPr>
              <a:grpSpLocks noChangeAspect="1"/>
            </p:cNvGrpSpPr>
            <p:nvPr/>
          </p:nvGrpSpPr>
          <p:grpSpPr>
            <a:xfrm>
              <a:off x="4806664" y="1143000"/>
              <a:ext cx="2279936" cy="2743200"/>
              <a:chOff x="990600" y="1524000"/>
              <a:chExt cx="2984500" cy="3590925"/>
            </a:xfrm>
          </p:grpSpPr>
          <p:pic>
            <p:nvPicPr>
              <p:cNvPr id="25" name="Picture 8" descr="HCguidelines9"/>
              <p:cNvPicPr>
                <a:picLocks noChangeAspect="1"/>
              </p:cNvPicPr>
              <p:nvPr/>
            </p:nvPicPr>
            <p:blipFill>
              <a:blip r:embed="rId7" cstate="print">
                <a:extLst>
                  <a:ext uri="{28A0092B-C50C-407E-A947-70E740481C1C}">
                    <a14:useLocalDpi xmlns:a14="http://schemas.microsoft.com/office/drawing/2010/main" val="0"/>
                  </a:ext>
                </a:extLst>
              </a:blip>
              <a:srcRect l="47311" t="10854" r="8575" b="23334"/>
              <a:stretch>
                <a:fillRect/>
              </a:stretch>
            </p:blipFill>
            <p:spPr bwMode="auto">
              <a:xfrm>
                <a:off x="990600" y="1524000"/>
                <a:ext cx="29845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6"/>
              <p:cNvSpPr txBox="1">
                <a:spLocks noChangeArrowheads="1"/>
              </p:cNvSpPr>
              <p:nvPr/>
            </p:nvSpPr>
            <p:spPr bwMode="auto">
              <a:xfrm>
                <a:off x="1036505" y="2266076"/>
                <a:ext cx="1446345" cy="40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a:solidFill>
                      <a:srgbClr val="FFFF00"/>
                    </a:solidFill>
                  </a:rPr>
                  <a:t>Amygdala</a:t>
                </a:r>
              </a:p>
            </p:txBody>
          </p:sp>
          <p:cxnSp>
            <p:nvCxnSpPr>
              <p:cNvPr id="27" name="Straight Arrow Connector 17"/>
              <p:cNvCxnSpPr>
                <a:cxnSpLocks noChangeShapeType="1"/>
              </p:cNvCxnSpPr>
              <p:nvPr/>
            </p:nvCxnSpPr>
            <p:spPr bwMode="auto">
              <a:xfrm flipH="1">
                <a:off x="1896864" y="2668965"/>
                <a:ext cx="37373" cy="206713"/>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sp>
            <p:nvSpPr>
              <p:cNvPr id="28" name="TextBox 23"/>
              <p:cNvSpPr txBox="1">
                <a:spLocks noChangeArrowheads="1"/>
              </p:cNvSpPr>
              <p:nvPr/>
            </p:nvSpPr>
            <p:spPr bwMode="auto">
              <a:xfrm>
                <a:off x="2286000" y="2362201"/>
                <a:ext cx="1143000" cy="402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a:solidFill>
                      <a:srgbClr val="FFFF00"/>
                    </a:solidFill>
                  </a:rPr>
                  <a:t>Uncus</a:t>
                </a:r>
              </a:p>
            </p:txBody>
          </p:sp>
          <p:cxnSp>
            <p:nvCxnSpPr>
              <p:cNvPr id="29" name="Straight Arrow Connector 24"/>
              <p:cNvCxnSpPr>
                <a:cxnSpLocks noChangeShapeType="1"/>
              </p:cNvCxnSpPr>
              <p:nvPr/>
            </p:nvCxnSpPr>
            <p:spPr bwMode="auto">
              <a:xfrm rot="10800000" flipV="1">
                <a:off x="2209800" y="2670175"/>
                <a:ext cx="457200" cy="301625"/>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nvGrpSpPr>
            <p:cNvPr id="30" name="Group 29"/>
            <p:cNvGrpSpPr/>
            <p:nvPr/>
          </p:nvGrpSpPr>
          <p:grpSpPr>
            <a:xfrm>
              <a:off x="7474896" y="1143000"/>
              <a:ext cx="2278704" cy="2743200"/>
              <a:chOff x="3664896" y="1524000"/>
              <a:chExt cx="2278704" cy="2743200"/>
            </a:xfrm>
          </p:grpSpPr>
          <p:pic>
            <p:nvPicPr>
              <p:cNvPr id="31" name="Picture 8" descr="HCguidelines17"/>
              <p:cNvPicPr>
                <a:picLocks noChangeAspect="1"/>
              </p:cNvPicPr>
              <p:nvPr/>
            </p:nvPicPr>
            <p:blipFill>
              <a:blip r:embed="rId8" cstate="print">
                <a:extLst>
                  <a:ext uri="{28A0092B-C50C-407E-A947-70E740481C1C}">
                    <a14:useLocalDpi xmlns:a14="http://schemas.microsoft.com/office/drawing/2010/main" val="0"/>
                  </a:ext>
                </a:extLst>
              </a:blip>
              <a:srcRect l="47311" t="11111" r="8783" b="23334"/>
              <a:stretch>
                <a:fillRect/>
              </a:stretch>
            </p:blipFill>
            <p:spPr bwMode="auto">
              <a:xfrm>
                <a:off x="3664896" y="1524000"/>
                <a:ext cx="227870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p:cNvSpPr txBox="1">
                <a:spLocks noChangeArrowheads="1"/>
              </p:cNvSpPr>
              <p:nvPr/>
            </p:nvSpPr>
            <p:spPr bwMode="auto">
              <a:xfrm>
                <a:off x="3810000" y="3425825"/>
                <a:ext cx="2133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r>
                  <a:rPr lang="en-US" altLang="en-US" sz="1400" dirty="0" err="1">
                    <a:solidFill>
                      <a:srgbClr val="FFFF00"/>
                    </a:solidFill>
                  </a:rPr>
                  <a:t>Quadrageminal</a:t>
                </a:r>
                <a:r>
                  <a:rPr lang="en-US" altLang="en-US" sz="1400" dirty="0">
                    <a:solidFill>
                      <a:srgbClr val="FFFF00"/>
                    </a:solidFill>
                  </a:rPr>
                  <a:t> cistern</a:t>
                </a:r>
              </a:p>
            </p:txBody>
          </p:sp>
          <p:cxnSp>
            <p:nvCxnSpPr>
              <p:cNvPr id="33" name="Straight Arrow Connector 12"/>
              <p:cNvCxnSpPr>
                <a:cxnSpLocks noChangeShapeType="1"/>
              </p:cNvCxnSpPr>
              <p:nvPr/>
            </p:nvCxnSpPr>
            <p:spPr bwMode="auto">
              <a:xfrm rot="16200000" flipV="1">
                <a:off x="4400550" y="3219450"/>
                <a:ext cx="381000" cy="38100"/>
              </a:xfrm>
              <a:prstGeom prst="straightConnector1">
                <a:avLst/>
              </a:prstGeom>
              <a:noFill/>
              <a:ln w="19050" algn="ctr">
                <a:solidFill>
                  <a:schemeClr val="bg1"/>
                </a:solidFill>
                <a:round/>
                <a:headEnd/>
                <a:tailEnd type="arrow"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2217031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793260"/>
          </a:xfrm>
        </p:spPr>
        <p:txBody>
          <a:bodyPr/>
          <a:lstStyle/>
          <a:p>
            <a:r>
              <a:rPr lang="en-US" dirty="0"/>
              <a:t>Hippocampus Contour</a:t>
            </a:r>
          </a:p>
        </p:txBody>
      </p:sp>
      <p:pic>
        <p:nvPicPr>
          <p:cNvPr id="819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219200"/>
            <a:ext cx="22139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219200"/>
            <a:ext cx="22860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9156" y="1219200"/>
            <a:ext cx="2346844"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201" y="4038600"/>
            <a:ext cx="242706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1" y="4038600"/>
            <a:ext cx="234273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397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02563"/>
          </a:xfrm>
        </p:spPr>
        <p:txBody>
          <a:bodyPr/>
          <a:lstStyle/>
          <a:p>
            <a:r>
              <a:rPr lang="en-US" dirty="0"/>
              <a:t>“Cochlea” Contouring</a:t>
            </a:r>
          </a:p>
        </p:txBody>
      </p:sp>
      <p:grpSp>
        <p:nvGrpSpPr>
          <p:cNvPr id="3" name="Group 2"/>
          <p:cNvGrpSpPr/>
          <p:nvPr/>
        </p:nvGrpSpPr>
        <p:grpSpPr>
          <a:xfrm>
            <a:off x="7474457" y="1906201"/>
            <a:ext cx="4438650" cy="3876676"/>
            <a:chOff x="3880219" y="1295400"/>
            <a:chExt cx="4438650" cy="3876676"/>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1" y="3200401"/>
              <a:ext cx="4371975"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0219" y="1295400"/>
              <a:ext cx="44386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0" name="Picture 2" descr="Image result for cochlea ct">
            <a:extLst>
              <a:ext uri="{FF2B5EF4-FFF2-40B4-BE49-F238E27FC236}">
                <a16:creationId xmlns:a16="http://schemas.microsoft.com/office/drawing/2014/main" id="{73FF4002-900B-44CE-B7DF-5C92789E50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 y="2030027"/>
            <a:ext cx="5715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8096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0E4F-3129-4C25-A523-D6F06C462E0F}"/>
              </a:ext>
            </a:extLst>
          </p:cNvPr>
          <p:cNvSpPr>
            <a:spLocks noGrp="1"/>
          </p:cNvSpPr>
          <p:nvPr>
            <p:ph type="title"/>
          </p:nvPr>
        </p:nvSpPr>
        <p:spPr/>
        <p:txBody>
          <a:bodyPr/>
          <a:lstStyle/>
          <a:p>
            <a:r>
              <a:rPr lang="en-US" dirty="0"/>
              <a:t>Justification for 35 </a:t>
            </a:r>
            <a:r>
              <a:rPr lang="en-US" dirty="0" err="1"/>
              <a:t>Gy</a:t>
            </a:r>
            <a:r>
              <a:rPr lang="en-US" dirty="0"/>
              <a:t>/ 10 </a:t>
            </a:r>
            <a:r>
              <a:rPr lang="en-US" dirty="0" err="1"/>
              <a:t>fx</a:t>
            </a:r>
            <a:r>
              <a:rPr lang="en-US" dirty="0"/>
              <a:t> for recurrent GBM</a:t>
            </a:r>
          </a:p>
        </p:txBody>
      </p:sp>
      <p:sp>
        <p:nvSpPr>
          <p:cNvPr id="3" name="Content Placeholder 2">
            <a:extLst>
              <a:ext uri="{FF2B5EF4-FFF2-40B4-BE49-F238E27FC236}">
                <a16:creationId xmlns:a16="http://schemas.microsoft.com/office/drawing/2014/main" id="{6CCCFEC6-3505-4DA7-B5F1-9AD7A453222F}"/>
              </a:ext>
            </a:extLst>
          </p:cNvPr>
          <p:cNvSpPr>
            <a:spLocks noGrp="1"/>
          </p:cNvSpPr>
          <p:nvPr>
            <p:ph idx="1"/>
          </p:nvPr>
        </p:nvSpPr>
        <p:spPr/>
        <p:txBody>
          <a:bodyPr/>
          <a:lstStyle/>
          <a:p>
            <a:r>
              <a:rPr lang="en-US" dirty="0"/>
              <a:t>Thomas Jefferson:</a:t>
            </a:r>
          </a:p>
          <a:p>
            <a:pPr lvl="1"/>
            <a:r>
              <a:rPr lang="en-US" dirty="0"/>
              <a:t>Retrospective review of 147 pts that recurred after 60 </a:t>
            </a:r>
            <a:r>
              <a:rPr lang="en-US" dirty="0" err="1"/>
              <a:t>Gy</a:t>
            </a:r>
            <a:r>
              <a:rPr lang="en-US" dirty="0"/>
              <a:t> RT w/ chemo</a:t>
            </a:r>
          </a:p>
          <a:p>
            <a:r>
              <a:rPr lang="en-US" dirty="0"/>
              <a:t>35 </a:t>
            </a:r>
            <a:r>
              <a:rPr lang="en-US" dirty="0" err="1"/>
              <a:t>Gy</a:t>
            </a:r>
            <a:r>
              <a:rPr lang="en-US" dirty="0"/>
              <a:t> Was well tolerated</a:t>
            </a:r>
          </a:p>
          <a:p>
            <a:pPr lvl="1"/>
            <a:r>
              <a:rPr lang="en-US" dirty="0"/>
              <a:t>Even if recurred in less than 6 months</a:t>
            </a:r>
          </a:p>
          <a:p>
            <a:r>
              <a:rPr lang="en-US" dirty="0"/>
              <a:t>Good outcomes: median OS 11 months (from recurrence!!)</a:t>
            </a:r>
          </a:p>
          <a:p>
            <a:endParaRPr lang="en-US" dirty="0"/>
          </a:p>
        </p:txBody>
      </p:sp>
      <p:pic>
        <p:nvPicPr>
          <p:cNvPr id="4" name="Picture 3">
            <a:extLst>
              <a:ext uri="{FF2B5EF4-FFF2-40B4-BE49-F238E27FC236}">
                <a16:creationId xmlns:a16="http://schemas.microsoft.com/office/drawing/2014/main" id="{13A6DF91-3F2A-431F-A018-C7C6EDB53C03}"/>
              </a:ext>
            </a:extLst>
          </p:cNvPr>
          <p:cNvPicPr>
            <a:picLocks noChangeAspect="1"/>
          </p:cNvPicPr>
          <p:nvPr/>
        </p:nvPicPr>
        <p:blipFill>
          <a:blip r:embed="rId2" cstate="print"/>
          <a:stretch>
            <a:fillRect/>
          </a:stretch>
        </p:blipFill>
        <p:spPr>
          <a:xfrm>
            <a:off x="4929352" y="4335729"/>
            <a:ext cx="7262647" cy="2403205"/>
          </a:xfrm>
          <a:prstGeom prst="rect">
            <a:avLst/>
          </a:prstGeom>
        </p:spPr>
      </p:pic>
    </p:spTree>
    <p:extLst>
      <p:ext uri="{BB962C8B-B14F-4D97-AF65-F5344CB8AC3E}">
        <p14:creationId xmlns:p14="http://schemas.microsoft.com/office/powerpoint/2010/main" val="1015431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E05C-DC0E-4E25-AE96-27A61EA6F642}"/>
              </a:ext>
            </a:extLst>
          </p:cNvPr>
          <p:cNvSpPr>
            <a:spLocks noGrp="1"/>
          </p:cNvSpPr>
          <p:nvPr>
            <p:ph type="title"/>
          </p:nvPr>
        </p:nvSpPr>
        <p:spPr/>
        <p:txBody>
          <a:bodyPr/>
          <a:lstStyle/>
          <a:p>
            <a:r>
              <a:rPr lang="en-US" dirty="0"/>
              <a:t>Recurrent GBM: Management: 35 </a:t>
            </a:r>
            <a:r>
              <a:rPr lang="en-US" dirty="0" err="1"/>
              <a:t>Gy</a:t>
            </a:r>
            <a:r>
              <a:rPr lang="en-US" dirty="0"/>
              <a:t>/10 </a:t>
            </a:r>
            <a:r>
              <a:rPr lang="en-US" dirty="0" err="1"/>
              <a:t>fx</a:t>
            </a:r>
            <a:endParaRPr lang="en-US" dirty="0"/>
          </a:p>
        </p:txBody>
      </p:sp>
      <p:sp>
        <p:nvSpPr>
          <p:cNvPr id="3" name="Content Placeholder 2">
            <a:extLst>
              <a:ext uri="{FF2B5EF4-FFF2-40B4-BE49-F238E27FC236}">
                <a16:creationId xmlns:a16="http://schemas.microsoft.com/office/drawing/2014/main" id="{92BD987D-8D69-4DDA-A1CC-C70739BD9539}"/>
              </a:ext>
            </a:extLst>
          </p:cNvPr>
          <p:cNvSpPr>
            <a:spLocks noGrp="1"/>
          </p:cNvSpPr>
          <p:nvPr>
            <p:ph idx="1"/>
          </p:nvPr>
        </p:nvSpPr>
        <p:spPr/>
        <p:txBody>
          <a:bodyPr/>
          <a:lstStyle/>
          <a:p>
            <a:r>
              <a:rPr lang="en-US" dirty="0"/>
              <a:t>RTOG 1205</a:t>
            </a:r>
          </a:p>
          <a:p>
            <a:pPr lvl="1"/>
            <a:r>
              <a:rPr lang="en-US" dirty="0"/>
              <a:t>Bevacizumab + RT… vs. bevacizumab</a:t>
            </a:r>
          </a:p>
          <a:p>
            <a:pPr lvl="1"/>
            <a:r>
              <a:rPr lang="en-US" dirty="0"/>
              <a:t>RT = 35 </a:t>
            </a:r>
            <a:r>
              <a:rPr lang="en-US" dirty="0" err="1"/>
              <a:t>Gy</a:t>
            </a:r>
            <a:r>
              <a:rPr lang="en-US" dirty="0"/>
              <a:t> in 10 </a:t>
            </a:r>
            <a:r>
              <a:rPr lang="en-US" dirty="0" err="1"/>
              <a:t>fx</a:t>
            </a:r>
            <a:endParaRPr lang="en-US" dirty="0"/>
          </a:p>
        </p:txBody>
      </p:sp>
      <p:pic>
        <p:nvPicPr>
          <p:cNvPr id="4" name="Picture 3">
            <a:extLst>
              <a:ext uri="{FF2B5EF4-FFF2-40B4-BE49-F238E27FC236}">
                <a16:creationId xmlns:a16="http://schemas.microsoft.com/office/drawing/2014/main" id="{898E0007-92F5-4B11-93A2-461CB1D05A52}"/>
              </a:ext>
            </a:extLst>
          </p:cNvPr>
          <p:cNvPicPr>
            <a:picLocks noChangeAspect="1"/>
          </p:cNvPicPr>
          <p:nvPr/>
        </p:nvPicPr>
        <p:blipFill>
          <a:blip r:embed="rId2" cstate="print"/>
          <a:stretch>
            <a:fillRect/>
          </a:stretch>
        </p:blipFill>
        <p:spPr>
          <a:xfrm>
            <a:off x="0" y="3412674"/>
            <a:ext cx="12192000" cy="1150345"/>
          </a:xfrm>
          <a:prstGeom prst="rect">
            <a:avLst/>
          </a:prstGeom>
        </p:spPr>
      </p:pic>
      <p:pic>
        <p:nvPicPr>
          <p:cNvPr id="5" name="Picture 4">
            <a:extLst>
              <a:ext uri="{FF2B5EF4-FFF2-40B4-BE49-F238E27FC236}">
                <a16:creationId xmlns:a16="http://schemas.microsoft.com/office/drawing/2014/main" id="{CAF366B3-B3E9-48C8-B756-59866CFF2EAF}"/>
              </a:ext>
            </a:extLst>
          </p:cNvPr>
          <p:cNvPicPr>
            <a:picLocks noChangeAspect="1"/>
          </p:cNvPicPr>
          <p:nvPr/>
        </p:nvPicPr>
        <p:blipFill>
          <a:blip r:embed="rId3" cstate="print"/>
          <a:stretch>
            <a:fillRect/>
          </a:stretch>
        </p:blipFill>
        <p:spPr>
          <a:xfrm>
            <a:off x="0" y="4494532"/>
            <a:ext cx="12192000" cy="2482679"/>
          </a:xfrm>
          <a:prstGeom prst="rect">
            <a:avLst/>
          </a:prstGeom>
        </p:spPr>
      </p:pic>
    </p:spTree>
    <p:extLst>
      <p:ext uri="{BB962C8B-B14F-4D97-AF65-F5344CB8AC3E}">
        <p14:creationId xmlns:p14="http://schemas.microsoft.com/office/powerpoint/2010/main" val="1211423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BCA4-B056-482F-9A2F-5F84AC8EE8B5}"/>
              </a:ext>
            </a:extLst>
          </p:cNvPr>
          <p:cNvSpPr>
            <a:spLocks noGrp="1"/>
          </p:cNvSpPr>
          <p:nvPr>
            <p:ph type="title"/>
          </p:nvPr>
        </p:nvSpPr>
        <p:spPr/>
        <p:txBody>
          <a:bodyPr/>
          <a:lstStyle/>
          <a:p>
            <a:r>
              <a:rPr lang="en-US" dirty="0"/>
              <a:t>Recurrent GBM: RTOG 1205: contouring</a:t>
            </a:r>
          </a:p>
        </p:txBody>
      </p:sp>
      <p:sp>
        <p:nvSpPr>
          <p:cNvPr id="3" name="Content Placeholder 2">
            <a:extLst>
              <a:ext uri="{FF2B5EF4-FFF2-40B4-BE49-F238E27FC236}">
                <a16:creationId xmlns:a16="http://schemas.microsoft.com/office/drawing/2014/main" id="{3CD6E31D-64DA-43BD-B6E1-FC58644B720B}"/>
              </a:ext>
            </a:extLst>
          </p:cNvPr>
          <p:cNvSpPr>
            <a:spLocks noGrp="1"/>
          </p:cNvSpPr>
          <p:nvPr>
            <p:ph idx="1"/>
          </p:nvPr>
        </p:nvSpPr>
        <p:spPr/>
        <p:txBody>
          <a:bodyPr/>
          <a:lstStyle/>
          <a:p>
            <a:r>
              <a:rPr lang="en-US" dirty="0"/>
              <a:t>CTV = GTV (option to add 5mm if tumor &lt; 3.5 cm)</a:t>
            </a:r>
          </a:p>
          <a:p>
            <a:r>
              <a:rPr lang="en-US" dirty="0"/>
              <a:t>PTV = CTV + institute specific (we typically use 3-5mm)</a:t>
            </a:r>
          </a:p>
          <a:p>
            <a:pPr lvl="1"/>
            <a:r>
              <a:rPr lang="en-US" dirty="0"/>
              <a:t>If want &lt;5mm, must use IGRT</a:t>
            </a:r>
          </a:p>
          <a:p>
            <a:pPr lvl="1"/>
            <a:endParaRPr lang="en-US" dirty="0"/>
          </a:p>
          <a:p>
            <a:pPr lvl="1"/>
            <a:endParaRPr lang="en-US" dirty="0"/>
          </a:p>
          <a:p>
            <a:r>
              <a:rPr lang="en-US" dirty="0"/>
              <a:t>Bevacizumab</a:t>
            </a:r>
          </a:p>
          <a:p>
            <a:pPr lvl="1"/>
            <a:r>
              <a:rPr lang="en-US" dirty="0"/>
              <a:t>Q-2 week infusions</a:t>
            </a:r>
          </a:p>
          <a:p>
            <a:pPr lvl="1"/>
            <a:r>
              <a:rPr lang="en-US" dirty="0"/>
              <a:t>Give 1</a:t>
            </a:r>
            <a:r>
              <a:rPr lang="en-US" baseline="30000" dirty="0"/>
              <a:t>st</a:t>
            </a:r>
            <a:r>
              <a:rPr lang="en-US" dirty="0"/>
              <a:t> infusion alone</a:t>
            </a:r>
          </a:p>
          <a:p>
            <a:pPr lvl="1"/>
            <a:r>
              <a:rPr lang="en-US" dirty="0"/>
              <a:t>Start RT on either the day of, or day after infusion #2</a:t>
            </a:r>
          </a:p>
          <a:p>
            <a:pPr lvl="1"/>
            <a:r>
              <a:rPr lang="en-US" dirty="0"/>
              <a:t>Continue until progression</a:t>
            </a:r>
          </a:p>
        </p:txBody>
      </p:sp>
    </p:spTree>
    <p:extLst>
      <p:ext uri="{BB962C8B-B14F-4D97-AF65-F5344CB8AC3E}">
        <p14:creationId xmlns:p14="http://schemas.microsoft.com/office/powerpoint/2010/main" val="30382993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EF54-29D2-4026-A45F-6A86A042A147}"/>
              </a:ext>
            </a:extLst>
          </p:cNvPr>
          <p:cNvSpPr>
            <a:spLocks noGrp="1"/>
          </p:cNvSpPr>
          <p:nvPr>
            <p:ph type="title"/>
          </p:nvPr>
        </p:nvSpPr>
        <p:spPr/>
        <p:txBody>
          <a:bodyPr/>
          <a:lstStyle/>
          <a:p>
            <a:r>
              <a:rPr lang="en-US" dirty="0"/>
              <a:t>Bevacizumab</a:t>
            </a:r>
          </a:p>
        </p:txBody>
      </p:sp>
      <p:sp>
        <p:nvSpPr>
          <p:cNvPr id="3" name="Content Placeholder 2">
            <a:extLst>
              <a:ext uri="{FF2B5EF4-FFF2-40B4-BE49-F238E27FC236}">
                <a16:creationId xmlns:a16="http://schemas.microsoft.com/office/drawing/2014/main" id="{C2431FDA-A9B4-4029-9817-FA02C6803D05}"/>
              </a:ext>
            </a:extLst>
          </p:cNvPr>
          <p:cNvSpPr>
            <a:spLocks noGrp="1"/>
          </p:cNvSpPr>
          <p:nvPr>
            <p:ph idx="1"/>
          </p:nvPr>
        </p:nvSpPr>
        <p:spPr/>
        <p:txBody>
          <a:bodyPr/>
          <a:lstStyle/>
          <a:p>
            <a:r>
              <a:rPr lang="en-US" dirty="0" err="1"/>
              <a:t>Psuedo</a:t>
            </a:r>
            <a:r>
              <a:rPr lang="en-US" dirty="0"/>
              <a:t>-REGRESSION</a:t>
            </a:r>
          </a:p>
          <a:p>
            <a:endParaRPr lang="en-US" dirty="0"/>
          </a:p>
          <a:p>
            <a:r>
              <a:rPr lang="en-US" dirty="0"/>
              <a:t>b/c less vasculature, so less contrast enhancement.</a:t>
            </a:r>
          </a:p>
          <a:p>
            <a:pPr lvl="1"/>
            <a:r>
              <a:rPr lang="en-US" dirty="0"/>
              <a:t>… But tumor sill viable.</a:t>
            </a:r>
          </a:p>
        </p:txBody>
      </p:sp>
    </p:spTree>
    <p:extLst>
      <p:ext uri="{BB962C8B-B14F-4D97-AF65-F5344CB8AC3E}">
        <p14:creationId xmlns:p14="http://schemas.microsoft.com/office/powerpoint/2010/main" val="3367418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1952-0146-412D-9260-6E2DE7BE238B}"/>
              </a:ext>
            </a:extLst>
          </p:cNvPr>
          <p:cNvSpPr>
            <a:spLocks noGrp="1"/>
          </p:cNvSpPr>
          <p:nvPr>
            <p:ph type="title"/>
          </p:nvPr>
        </p:nvSpPr>
        <p:spPr/>
        <p:txBody>
          <a:bodyPr/>
          <a:lstStyle/>
          <a:p>
            <a:r>
              <a:rPr lang="en-US" dirty="0"/>
              <a:t>Alternative: 30 </a:t>
            </a:r>
            <a:r>
              <a:rPr lang="en-US" dirty="0" err="1"/>
              <a:t>Gy</a:t>
            </a:r>
            <a:r>
              <a:rPr lang="en-US" dirty="0"/>
              <a:t>/ 5fx</a:t>
            </a:r>
          </a:p>
        </p:txBody>
      </p:sp>
      <p:sp>
        <p:nvSpPr>
          <p:cNvPr id="5" name="Content Placeholder 4">
            <a:extLst>
              <a:ext uri="{FF2B5EF4-FFF2-40B4-BE49-F238E27FC236}">
                <a16:creationId xmlns:a16="http://schemas.microsoft.com/office/drawing/2014/main" id="{033534E5-D08A-40B5-AF79-9EC4BC8892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D7F2D5-F6F1-40D7-ADA6-664A37C3D5E4}"/>
              </a:ext>
            </a:extLst>
          </p:cNvPr>
          <p:cNvPicPr>
            <a:picLocks noChangeAspect="1"/>
          </p:cNvPicPr>
          <p:nvPr/>
        </p:nvPicPr>
        <p:blipFill>
          <a:blip r:embed="rId2" cstate="print"/>
          <a:stretch>
            <a:fillRect/>
          </a:stretch>
        </p:blipFill>
        <p:spPr>
          <a:xfrm>
            <a:off x="1819835" y="1572631"/>
            <a:ext cx="8749553" cy="4857325"/>
          </a:xfrm>
          <a:prstGeom prst="rect">
            <a:avLst/>
          </a:prstGeom>
        </p:spPr>
      </p:pic>
    </p:spTree>
    <p:extLst>
      <p:ext uri="{BB962C8B-B14F-4D97-AF65-F5344CB8AC3E}">
        <p14:creationId xmlns:p14="http://schemas.microsoft.com/office/powerpoint/2010/main" val="160424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CF89-FD74-4BD3-97AB-F308FACDF6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D9EE28-6788-4F89-9512-51A0BFCA78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708722-094D-4D16-8EDC-0AD74A72D39D}"/>
              </a:ext>
            </a:extLst>
          </p:cNvPr>
          <p:cNvPicPr>
            <a:picLocks noChangeAspect="1"/>
          </p:cNvPicPr>
          <p:nvPr/>
        </p:nvPicPr>
        <p:blipFill>
          <a:blip r:embed="rId2" cstate="print"/>
          <a:stretch>
            <a:fillRect/>
          </a:stretch>
        </p:blipFill>
        <p:spPr>
          <a:xfrm>
            <a:off x="286871" y="224779"/>
            <a:ext cx="10884438" cy="6633221"/>
          </a:xfrm>
          <a:prstGeom prst="rect">
            <a:avLst/>
          </a:prstGeom>
        </p:spPr>
      </p:pic>
      <p:cxnSp>
        <p:nvCxnSpPr>
          <p:cNvPr id="6" name="Straight Arrow Connector 5">
            <a:extLst>
              <a:ext uri="{FF2B5EF4-FFF2-40B4-BE49-F238E27FC236}">
                <a16:creationId xmlns:a16="http://schemas.microsoft.com/office/drawing/2014/main" id="{4FF73365-54D6-46AF-8B57-EDB443E26825}"/>
              </a:ext>
            </a:extLst>
          </p:cNvPr>
          <p:cNvCxnSpPr>
            <a:cxnSpLocks/>
          </p:cNvCxnSpPr>
          <p:nvPr/>
        </p:nvCxnSpPr>
        <p:spPr>
          <a:xfrm flipV="1">
            <a:off x="199697" y="5896303"/>
            <a:ext cx="798786" cy="388883"/>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1386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06400" y="-152400"/>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r>
              <a:rPr lang="en-US" dirty="0">
                <a:solidFill>
                  <a:schemeClr val="dk1"/>
                </a:solidFill>
                <a:latin typeface="Calibri"/>
                <a:ea typeface="Calibri"/>
                <a:cs typeface="Calibri"/>
                <a:sym typeface="Calibri"/>
              </a:rPr>
              <a:t>SUMMARY – SOLTYS 2016</a:t>
            </a:r>
            <a:endParaRPr sz="4400" b="0" i="0" u="none" strike="noStrike" cap="none" dirty="0">
              <a:solidFill>
                <a:schemeClr val="dk1"/>
              </a:solidFill>
              <a:latin typeface="Calibri"/>
              <a:ea typeface="Calibri"/>
              <a:cs typeface="Calibri"/>
              <a:sym typeface="Calibri"/>
            </a:endParaRPr>
          </a:p>
        </p:txBody>
      </p:sp>
      <p:sp>
        <p:nvSpPr>
          <p:cNvPr id="112" name="Shape 112"/>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113" name="Shape 113"/>
          <p:cNvPicPr preferRelativeResize="0"/>
          <p:nvPr/>
        </p:nvPicPr>
        <p:blipFill rotWithShape="1">
          <a:blip r:embed="rId3" cstate="print">
            <a:alphaModFix/>
          </a:blip>
          <a:srcRect/>
          <a:stretch/>
        </p:blipFill>
        <p:spPr>
          <a:xfrm>
            <a:off x="609601" y="830512"/>
            <a:ext cx="10782628" cy="602748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4459" t="12012" r="53716" b="10150"/>
          <a:stretch>
            <a:fillRect/>
          </a:stretch>
        </p:blipFill>
        <p:spPr bwMode="auto">
          <a:xfrm>
            <a:off x="148279" y="321282"/>
            <a:ext cx="11870724" cy="6213432"/>
          </a:xfrm>
          <a:prstGeom prst="rect">
            <a:avLst/>
          </a:prstGeom>
          <a:noFill/>
          <a:ln w="9525">
            <a:noFill/>
            <a:miter lim="800000"/>
            <a:headEnd/>
            <a:tailEnd/>
          </a:ln>
        </p:spPr>
      </p:pic>
      <p:sp>
        <p:nvSpPr>
          <p:cNvPr id="2" name="TextBox 1">
            <a:extLst>
              <a:ext uri="{FF2B5EF4-FFF2-40B4-BE49-F238E27FC236}">
                <a16:creationId xmlns:a16="http://schemas.microsoft.com/office/drawing/2014/main" id="{F4CD17C5-53D4-4420-844E-00D789DB6DC2}"/>
              </a:ext>
            </a:extLst>
          </p:cNvPr>
          <p:cNvSpPr txBox="1"/>
          <p:nvPr/>
        </p:nvSpPr>
        <p:spPr>
          <a:xfrm>
            <a:off x="148279" y="62865"/>
            <a:ext cx="1980542" cy="369332"/>
          </a:xfrm>
          <a:prstGeom prst="rect">
            <a:avLst/>
          </a:prstGeom>
          <a:noFill/>
        </p:spPr>
        <p:txBody>
          <a:bodyPr wrap="none" rtlCol="0">
            <a:spAutoFit/>
          </a:bodyPr>
          <a:lstStyle/>
          <a:p>
            <a:r>
              <a:rPr lang="en-US" dirty="0" err="1"/>
              <a:t>Halasz</a:t>
            </a:r>
            <a:r>
              <a:rPr lang="en-US" dirty="0"/>
              <a:t> ASTRO 2019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intro</a:t>
            </a:r>
          </a:p>
        </p:txBody>
      </p:sp>
      <p:sp>
        <p:nvSpPr>
          <p:cNvPr id="3" name="Content Placeholder 2"/>
          <p:cNvSpPr>
            <a:spLocks noGrp="1"/>
          </p:cNvSpPr>
          <p:nvPr>
            <p:ph idx="1"/>
          </p:nvPr>
        </p:nvSpPr>
        <p:spPr/>
        <p:txBody>
          <a:bodyPr/>
          <a:lstStyle/>
          <a:p>
            <a:pPr>
              <a:lnSpc>
                <a:spcPct val="70000"/>
              </a:lnSpc>
              <a:defRPr/>
            </a:pPr>
            <a:r>
              <a:rPr lang="en-US" dirty="0">
                <a:latin typeface="Tahoma" charset="0"/>
              </a:rPr>
              <a:t>MRI sequences</a:t>
            </a:r>
          </a:p>
          <a:p>
            <a:pPr lvl="1">
              <a:lnSpc>
                <a:spcPct val="70000"/>
              </a:lnSpc>
              <a:defRPr/>
            </a:pPr>
            <a:r>
              <a:rPr lang="en-US" dirty="0">
                <a:solidFill>
                  <a:srgbClr val="FF0000"/>
                </a:solidFill>
                <a:latin typeface="Tahoma" charset="0"/>
              </a:rPr>
              <a:t>T1-</a:t>
            </a:r>
            <a:r>
              <a:rPr lang="en-US" dirty="0">
                <a:latin typeface="Tahoma" charset="0"/>
              </a:rPr>
              <a:t> enhances </a:t>
            </a:r>
            <a:r>
              <a:rPr lang="en-US" dirty="0">
                <a:solidFill>
                  <a:srgbClr val="FF0000"/>
                </a:solidFill>
                <a:latin typeface="Tahoma" charset="0"/>
              </a:rPr>
              <a:t>fat and soft tissues, </a:t>
            </a:r>
            <a:r>
              <a:rPr lang="en-US" dirty="0">
                <a:latin typeface="Tahoma" charset="0"/>
              </a:rPr>
              <a:t>does not enhance fluid</a:t>
            </a:r>
          </a:p>
          <a:p>
            <a:pPr lvl="2">
              <a:lnSpc>
                <a:spcPct val="70000"/>
              </a:lnSpc>
              <a:defRPr/>
            </a:pPr>
            <a:r>
              <a:rPr lang="en-US" sz="2800" dirty="0">
                <a:latin typeface="Tahoma" charset="0"/>
              </a:rPr>
              <a:t>T1 with contrast- Ideal for visualizing  brain tumors</a:t>
            </a:r>
          </a:p>
          <a:p>
            <a:pPr lvl="2">
              <a:lnSpc>
                <a:spcPct val="70000"/>
              </a:lnSpc>
              <a:defRPr/>
            </a:pPr>
            <a:r>
              <a:rPr lang="en-US" sz="2800" dirty="0">
                <a:highlight>
                  <a:srgbClr val="FFFF00"/>
                </a:highlight>
                <a:latin typeface="Tahoma" charset="0"/>
              </a:rPr>
              <a:t>“white matter is white on T1”</a:t>
            </a:r>
          </a:p>
          <a:p>
            <a:pPr lvl="2">
              <a:lnSpc>
                <a:spcPct val="70000"/>
              </a:lnSpc>
              <a:defRPr/>
            </a:pPr>
            <a:endParaRPr lang="en-US" sz="2800" dirty="0">
              <a:latin typeface="Tahoma" charset="0"/>
            </a:endParaRPr>
          </a:p>
          <a:p>
            <a:pPr lvl="1">
              <a:lnSpc>
                <a:spcPct val="70000"/>
              </a:lnSpc>
              <a:defRPr/>
            </a:pPr>
            <a:r>
              <a:rPr lang="en-US" dirty="0">
                <a:solidFill>
                  <a:srgbClr val="FF0000"/>
                </a:solidFill>
                <a:latin typeface="Tahoma" charset="0"/>
              </a:rPr>
              <a:t>T2</a:t>
            </a:r>
            <a:r>
              <a:rPr lang="en-US" dirty="0">
                <a:solidFill>
                  <a:srgbClr val="FFFF00"/>
                </a:solidFill>
                <a:latin typeface="Tahoma" charset="0"/>
              </a:rPr>
              <a:t> </a:t>
            </a:r>
            <a:r>
              <a:rPr lang="en-US" dirty="0">
                <a:latin typeface="Tahoma" charset="0"/>
              </a:rPr>
              <a:t>enhances fluid such </a:t>
            </a:r>
            <a:r>
              <a:rPr lang="en-US" dirty="0">
                <a:solidFill>
                  <a:srgbClr val="FF0000"/>
                </a:solidFill>
                <a:latin typeface="Tahoma" charset="0"/>
              </a:rPr>
              <a:t>as  CSF,  </a:t>
            </a:r>
            <a:r>
              <a:rPr lang="en-US" dirty="0">
                <a:latin typeface="Tahoma" charset="0"/>
              </a:rPr>
              <a:t>edema (does not enhance fat)</a:t>
            </a:r>
          </a:p>
          <a:p>
            <a:pPr lvl="1">
              <a:lnSpc>
                <a:spcPct val="70000"/>
              </a:lnSpc>
              <a:defRPr/>
            </a:pPr>
            <a:endParaRPr lang="en-US" dirty="0">
              <a:latin typeface="Tahoma" charset="0"/>
            </a:endParaRPr>
          </a:p>
          <a:p>
            <a:pPr lvl="1">
              <a:lnSpc>
                <a:spcPct val="70000"/>
              </a:lnSpc>
              <a:defRPr/>
            </a:pPr>
            <a:r>
              <a:rPr lang="en-US" dirty="0">
                <a:solidFill>
                  <a:srgbClr val="FF0000"/>
                </a:solidFill>
                <a:latin typeface="Tahoma" charset="0"/>
              </a:rPr>
              <a:t>FLAIR- removes increased CSF </a:t>
            </a:r>
            <a:r>
              <a:rPr lang="en-US" dirty="0">
                <a:latin typeface="Tahoma" charset="0"/>
              </a:rPr>
              <a:t>signal on T2, shows abnormal fluid</a:t>
            </a:r>
          </a:p>
          <a:p>
            <a:pPr lvl="2">
              <a:lnSpc>
                <a:spcPct val="70000"/>
              </a:lnSpc>
              <a:defRPr/>
            </a:pPr>
            <a:r>
              <a:rPr lang="en-US" sz="2800" dirty="0">
                <a:latin typeface="Tahoma" charset="0"/>
              </a:rPr>
              <a:t>Identifies mass and edema</a:t>
            </a:r>
          </a:p>
          <a:p>
            <a:pPr lvl="2">
              <a:lnSpc>
                <a:spcPct val="70000"/>
              </a:lnSpc>
              <a:defRPr/>
            </a:pPr>
            <a:r>
              <a:rPr lang="en-US" sz="2800" dirty="0">
                <a:latin typeface="Tahoma" charset="0"/>
              </a:rPr>
              <a:t>FLAIR = FL Attenuated Inversion Recovery</a:t>
            </a:r>
          </a:p>
          <a:p>
            <a:endParaRPr lang="en-US" dirty="0"/>
          </a:p>
        </p:txBody>
      </p:sp>
    </p:spTree>
    <p:extLst>
      <p:ext uri="{BB962C8B-B14F-4D97-AF65-F5344CB8AC3E}">
        <p14:creationId xmlns:p14="http://schemas.microsoft.com/office/powerpoint/2010/main" val="2881930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18194</TotalTime>
  <Words>3767</Words>
  <Application>Microsoft Office PowerPoint</Application>
  <PresentationFormat>Widescreen</PresentationFormat>
  <Paragraphs>562</Paragraphs>
  <Slides>81</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ＭＳ Ｐゴシック</vt:lpstr>
      <vt:lpstr>Arial</vt:lpstr>
      <vt:lpstr>Avenir Book</vt:lpstr>
      <vt:lpstr>Calibri</vt:lpstr>
      <vt:lpstr>Calibri Light</vt:lpstr>
      <vt:lpstr>Corbel</vt:lpstr>
      <vt:lpstr>Helvetica</vt:lpstr>
      <vt:lpstr>inherit</vt:lpstr>
      <vt:lpstr>Source Sans Pro</vt:lpstr>
      <vt:lpstr>Tahoma</vt:lpstr>
      <vt:lpstr>Wingdings</vt:lpstr>
      <vt:lpstr>游ゴシック</vt:lpstr>
      <vt:lpstr>Office Theme</vt:lpstr>
      <vt:lpstr>Glioblastoma</vt:lpstr>
      <vt:lpstr>Outline</vt:lpstr>
      <vt:lpstr>GBM papers</vt:lpstr>
      <vt:lpstr>NCCN 2019 guidelines</vt:lpstr>
      <vt:lpstr>PowerPoint Presentation</vt:lpstr>
      <vt:lpstr>PowerPoint Presentation</vt:lpstr>
      <vt:lpstr>PowerPoint Presentation</vt:lpstr>
      <vt:lpstr>PowerPoint Presentation</vt:lpstr>
      <vt:lpstr>MRI intro</vt:lpstr>
      <vt:lpstr>PowerPoint Presentation</vt:lpstr>
      <vt:lpstr>PowerPoint Presentation</vt:lpstr>
      <vt:lpstr>Case example</vt:lpstr>
      <vt:lpstr>PowerPoint Presentation</vt:lpstr>
      <vt:lpstr>DDx supratentorial enhancing lesion:</vt:lpstr>
      <vt:lpstr>Imaging: MRI</vt:lpstr>
      <vt:lpstr>Additional Imaging</vt:lpstr>
      <vt:lpstr>PowerPoint Presentation</vt:lpstr>
      <vt:lpstr>Pathology</vt:lpstr>
      <vt:lpstr>Molecular Pathways</vt:lpstr>
      <vt:lpstr>PowerPoint Presentation</vt:lpstr>
      <vt:lpstr>PowerPoint Presentation</vt:lpstr>
      <vt:lpstr>PowerPoint Presentation</vt:lpstr>
      <vt:lpstr>IDH and GBM (Louis, Perry WHO 2016)</vt:lpstr>
      <vt:lpstr>PowerPoint Presentation</vt:lpstr>
      <vt:lpstr>PowerPoint Presentation</vt:lpstr>
      <vt:lpstr>RTOG RPA Class (original for grade 3,4)</vt:lpstr>
      <vt:lpstr>GBM-specific RPA</vt:lpstr>
      <vt:lpstr>PowerPoint Presentation</vt:lpstr>
      <vt:lpstr>RPA before/after TMZ era</vt:lpstr>
      <vt:lpstr>Alkylating agents and brain tumors</vt:lpstr>
      <vt:lpstr>temozolomide</vt:lpstr>
      <vt:lpstr>PowerPoint Presentation</vt:lpstr>
      <vt:lpstr>MGMT</vt:lpstr>
      <vt:lpstr>MGMT methylation = less MGMT</vt:lpstr>
      <vt:lpstr>PowerPoint Presentation</vt:lpstr>
      <vt:lpstr>WBRT and GBM</vt:lpstr>
      <vt:lpstr>XRT for GBM: MRC trials 60 Gy (30 fx) better than 45 (20 fx)</vt:lpstr>
      <vt:lpstr>Role for SRS boost?.... Not for Denovo</vt:lpstr>
      <vt:lpstr>Surgery EOR</vt:lpstr>
      <vt:lpstr>Original Stupp Trial (XRT+/- TMZ in new GBM) (Stupp et al NEJM 2005)</vt:lpstr>
      <vt:lpstr>5yr Stupp Trial update (XRT+/- TMZ in new GBM) (Stupp et al Lancet Oncol 2009)</vt:lpstr>
      <vt:lpstr>Stupp Trial + TTF (Tumor-treating fields) (Stupp et al JAMA 2017)</vt:lpstr>
      <vt:lpstr>Can we make chemo better? Lomustine</vt:lpstr>
      <vt:lpstr>NOA-09 Lomustine-temozolomide vs. TMZ in MGMT methylated New dx GBM pts (Herrlinger et al Lancet 2019)</vt:lpstr>
      <vt:lpstr>PowerPoint Presentation</vt:lpstr>
      <vt:lpstr>RTOG 0825: any role of bevacizumab?</vt:lpstr>
      <vt:lpstr>Elderly GBM Early hypofx paper (Roa et al JCO 2004)</vt:lpstr>
      <vt:lpstr>NOA-08 Trial (TMZ vs. XRT alone for elderly &gt;65yo) (Wick et al Lancet 2012)</vt:lpstr>
      <vt:lpstr>Nordic Trial (TMZ vs. 6wk XRT vs. hypofx XRT), &gt;60yo (Malmstrom et al Lancet 2012)</vt:lpstr>
      <vt:lpstr>TMZ+short course xrt in Elderly GBM (Perry NEJM 2017)</vt:lpstr>
      <vt:lpstr>PowerPoint Presentation</vt:lpstr>
      <vt:lpstr>PowerPoint Presentation</vt:lpstr>
      <vt:lpstr>After treatment how to interpret MRI?</vt:lpstr>
      <vt:lpstr>PowerPoint Presentation</vt:lpstr>
      <vt:lpstr>MGMT promoter methylation status and pseudoprogression (Brandes et al JCO 2008): How do we interpret MRI post chemoxrt?</vt:lpstr>
      <vt:lpstr>PowerPoint Presentation</vt:lpstr>
      <vt:lpstr>PowerPoint Presentation</vt:lpstr>
      <vt:lpstr>PowerPoint Presentation</vt:lpstr>
      <vt:lpstr>RANO Criteria/Response Assessment in Neuro-oncology (Wen et al JCO 2010)</vt:lpstr>
      <vt:lpstr>RANO</vt:lpstr>
      <vt:lpstr>PowerPoint Presentation</vt:lpstr>
      <vt:lpstr>PowerPoint Presentation</vt:lpstr>
      <vt:lpstr>RTOG 0825: RT+ TMZ +/- Avastin (ASTRO consensus guidelines)</vt:lpstr>
      <vt:lpstr>Doses &amp; Volumes</vt:lpstr>
      <vt:lpstr>In pictures</vt:lpstr>
      <vt:lpstr>PowerPoint Presentation</vt:lpstr>
      <vt:lpstr>PowerPoint Presentation</vt:lpstr>
      <vt:lpstr>PowerPoint Presentation</vt:lpstr>
      <vt:lpstr>Chang paper: #804</vt:lpstr>
      <vt:lpstr>Organs at risk</vt:lpstr>
      <vt:lpstr>Skin sparing VMAT (Soltys):</vt:lpstr>
      <vt:lpstr>Hippocampal Atlas (RTOG 0933)</vt:lpstr>
      <vt:lpstr>Hippocampus Contour</vt:lpstr>
      <vt:lpstr>“Cochlea” Contouring</vt:lpstr>
      <vt:lpstr>Justification for 35 Gy/ 10 fx for recurrent GBM</vt:lpstr>
      <vt:lpstr>Recurrent GBM: Management: 35 Gy/10 fx</vt:lpstr>
      <vt:lpstr>Recurrent GBM: RTOG 1205: contouring</vt:lpstr>
      <vt:lpstr>Bevacizumab</vt:lpstr>
      <vt:lpstr>Alternative: 30 Gy/ 5fx</vt:lpstr>
      <vt:lpstr>SUMMARY – SOLTYS 2016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GBM</dc:title>
  <dc:creator>sean Szeja</dc:creator>
  <cp:lastModifiedBy>Savita Dandapani MD PhD</cp:lastModifiedBy>
  <cp:revision>264</cp:revision>
  <dcterms:created xsi:type="dcterms:W3CDTF">2017-08-23T20:25:05Z</dcterms:created>
  <dcterms:modified xsi:type="dcterms:W3CDTF">2020-11-04T19:16:05Z</dcterms:modified>
</cp:coreProperties>
</file>